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x="18288000" cy="10287000"/>
  <p:notesSz cx="6858000" cy="9144000"/>
  <p:embeddedFontLst>
    <p:embeddedFont>
      <p:font typeface="Source Han Sans JP" panose="020B0604020202020204" charset="-128"/>
      <p:regular r:id="rId52"/>
    </p:embeddedFont>
    <p:embeddedFont>
      <p:font typeface="Source Han Sans JP Bold" panose="020B0604020202020204" charset="-128"/>
      <p:regular r:id="rId53"/>
      <p:bold r:id="rId54"/>
    </p:embeddedFont>
    <p:embeddedFont>
      <p:font typeface="ITC Avant Garde Gothic" panose="020B0604020202020204" charset="0"/>
      <p:regular r:id="rId55"/>
    </p:embeddedFont>
    <p:embeddedFont>
      <p:font typeface="Nyutro Sans" panose="020B0604020202020204" charset="0"/>
      <p:regular r:id="rId56"/>
    </p:embeddedFont>
    <p:embeddedFont>
      <p:font typeface="Nyutro Sans Bold" panose="020B0604020202020204" charset="0"/>
      <p:regular r:id="rId57"/>
      <p:bold r:id="rId58"/>
    </p:embeddedFont>
    <p:embeddedFont>
      <p:font typeface="Nyutro Sans Heavy" panose="020B0604020202020204" charset="0"/>
      <p:regular r:id="rId59"/>
      <p:bold r:id="rId60"/>
    </p:embeddedFont>
    <p:embeddedFont>
      <p:font typeface="Raleway" pitchFamily="2" charset="0"/>
      <p:regular r:id="rId61"/>
      <p:bold r:id="rId62"/>
      <p:italic r:id="rId63"/>
      <p:boldItalic r:id="rId64"/>
    </p:embeddedFont>
    <p:embeddedFont>
      <p:font typeface="Raleway Bold" pitchFamily="2" charset="0"/>
      <p:regular r:id="rId65"/>
      <p:bold r:id="rId66"/>
    </p:embeddedFont>
    <p:embeddedFont>
      <p:font typeface="Raleway Thin" pitchFamily="2" charset="0"/>
      <p:regular r:id="rId67"/>
      <p:italic r:id="rId68"/>
    </p:embeddedFont>
    <p:embeddedFont>
      <p:font typeface="TT Fors" panose="020B0604020202020204" charset="0"/>
      <p:regular r:id="rId69"/>
    </p:embeddedFont>
    <p:embeddedFont>
      <p:font typeface="TT Fors Bold" panose="020B0604020202020204" charset="0"/>
      <p:regular r:id="rId7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8F727-7BB1-A44E-AEFC-1156F805DC47}" v="9" dt="2025-11-09T08:38:06.148"/>
    <p1510:client id="{47EE77FA-E5A3-B166-7371-A33845CA71BA}" v="16" dt="2025-11-11T06:19:53.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831" autoAdjust="0"/>
    <p:restoredTop sz="94206" autoAdjust="0"/>
  </p:normalViewPr>
  <p:slideViewPr>
    <p:cSldViewPr>
      <p:cViewPr varScale="1">
        <p:scale>
          <a:sx n="26" d="100"/>
          <a:sy n="26" d="100"/>
        </p:scale>
        <p:origin x="256" y="9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高橋　朋子" userId="S::tomoko@redcross.ac.jp::56c10351-f1a3-451d-a176-277fd9e62715" providerId="AD" clId="Web-{47EE77FA-E5A3-B166-7371-A33845CA71BA}"/>
    <pc:docChg chg="modSld">
      <pc:chgData name="高橋　朋子" userId="S::tomoko@redcross.ac.jp::56c10351-f1a3-451d-a176-277fd9e62715" providerId="AD" clId="Web-{47EE77FA-E5A3-B166-7371-A33845CA71BA}" dt="2025-11-11T06:19:53.301" v="10" actId="14100"/>
      <pc:docMkLst>
        <pc:docMk/>
      </pc:docMkLst>
      <pc:sldChg chg="modSp">
        <pc:chgData name="高橋　朋子" userId="S::tomoko@redcross.ac.jp::56c10351-f1a3-451d-a176-277fd9e62715" providerId="AD" clId="Web-{47EE77FA-E5A3-B166-7371-A33845CA71BA}" dt="2025-11-11T06:19:53.301" v="10" actId="14100"/>
        <pc:sldMkLst>
          <pc:docMk/>
          <pc:sldMk cId="0" sldId="256"/>
        </pc:sldMkLst>
        <pc:spChg chg="mod">
          <ac:chgData name="高橋　朋子" userId="S::tomoko@redcross.ac.jp::56c10351-f1a3-451d-a176-277fd9e62715" providerId="AD" clId="Web-{47EE77FA-E5A3-B166-7371-A33845CA71BA}" dt="2025-11-11T06:19:53.301" v="10" actId="14100"/>
          <ac:spMkLst>
            <pc:docMk/>
            <pc:sldMk cId="0" sldId="256"/>
            <ac:spMk id="9"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gid=69851113"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gid=69851113"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grpSp>
        <p:nvGrpSpPr>
          <p:cNvPr id="2" name="Group 2"/>
          <p:cNvGrpSpPr/>
          <p:nvPr/>
        </p:nvGrpSpPr>
        <p:grpSpPr>
          <a:xfrm>
            <a:off x="9296400" y="2676505"/>
            <a:ext cx="8324850" cy="4933991"/>
            <a:chOff x="0" y="0"/>
            <a:chExt cx="11099800" cy="6578654"/>
          </a:xfrm>
        </p:grpSpPr>
        <p:sp>
          <p:nvSpPr>
            <p:cNvPr id="3" name="TextBox 3"/>
            <p:cNvSpPr txBox="1"/>
            <p:nvPr/>
          </p:nvSpPr>
          <p:spPr>
            <a:xfrm>
              <a:off x="0" y="190500"/>
              <a:ext cx="11099800" cy="5661663"/>
            </a:xfrm>
            <a:prstGeom prst="rect">
              <a:avLst/>
            </a:prstGeom>
          </p:spPr>
          <p:txBody>
            <a:bodyPr lIns="0" tIns="0" rIns="0" bIns="0" rtlCol="0" anchor="t">
              <a:spAutoFit/>
            </a:bodyPr>
            <a:lstStyle/>
            <a:p>
              <a:pPr marL="0" lvl="0" indent="0" algn="l">
                <a:lnSpc>
                  <a:spcPts val="10800"/>
                </a:lnSpc>
              </a:pPr>
              <a:r>
                <a:rPr lang="en-US" sz="10800">
                  <a:solidFill>
                    <a:srgbClr val="DCDCDC"/>
                  </a:solidFill>
                  <a:latin typeface="Raleway"/>
                  <a:ea typeface="Raleway"/>
                  <a:cs typeface="Raleway"/>
                  <a:sym typeface="Raleway"/>
                </a:rPr>
                <a:t>沈痾　</a:t>
              </a:r>
            </a:p>
            <a:p>
              <a:pPr marL="0" lvl="0" indent="0" algn="l">
                <a:lnSpc>
                  <a:spcPts val="10800"/>
                </a:lnSpc>
              </a:pPr>
              <a:r>
                <a:rPr lang="en-US" sz="10800">
                  <a:solidFill>
                    <a:srgbClr val="DCDCDC"/>
                  </a:solidFill>
                  <a:latin typeface="Raleway"/>
                  <a:ea typeface="Raleway"/>
                  <a:cs typeface="Raleway"/>
                  <a:sym typeface="Raleway"/>
                </a:rPr>
                <a:t>夜のあとに朝がこない</a:t>
              </a:r>
            </a:p>
          </p:txBody>
        </p:sp>
        <p:sp>
          <p:nvSpPr>
            <p:cNvPr id="4" name="TextBox 4"/>
            <p:cNvSpPr txBox="1"/>
            <p:nvPr/>
          </p:nvSpPr>
          <p:spPr>
            <a:xfrm>
              <a:off x="0" y="5902379"/>
              <a:ext cx="11099800" cy="676275"/>
            </a:xfrm>
            <a:prstGeom prst="rect">
              <a:avLst/>
            </a:prstGeom>
          </p:spPr>
          <p:txBody>
            <a:bodyPr lIns="0" tIns="0" rIns="0" bIns="0" rtlCol="0" anchor="t">
              <a:spAutoFit/>
            </a:bodyPr>
            <a:lstStyle/>
            <a:p>
              <a:pPr marL="0" lvl="0" indent="0" algn="l">
                <a:lnSpc>
                  <a:spcPts val="4200"/>
                </a:lnSpc>
              </a:pPr>
              <a:endParaRPr/>
            </a:p>
          </p:txBody>
        </p:sp>
      </p:grpSp>
      <p:sp>
        <p:nvSpPr>
          <p:cNvPr id="5" name="TextBox 5"/>
          <p:cNvSpPr txBox="1"/>
          <p:nvPr/>
        </p:nvSpPr>
        <p:spPr>
          <a:xfrm>
            <a:off x="9296400" y="9261475"/>
            <a:ext cx="6886575" cy="358775"/>
          </a:xfrm>
          <a:prstGeom prst="rect">
            <a:avLst/>
          </a:prstGeom>
        </p:spPr>
        <p:txBody>
          <a:bodyPr lIns="0" tIns="0" rIns="0" bIns="0" rtlCol="0" anchor="t">
            <a:spAutoFit/>
          </a:bodyPr>
          <a:lstStyle/>
          <a:p>
            <a:pPr marL="0" lvl="0" indent="0" algn="l">
              <a:lnSpc>
                <a:spcPts val="2800"/>
              </a:lnSpc>
            </a:pPr>
            <a:r>
              <a:rPr lang="en-US" sz="2000">
                <a:solidFill>
                  <a:srgbClr val="DCDCDC"/>
                </a:solidFill>
                <a:latin typeface="Raleway"/>
                <a:ea typeface="Raleway"/>
                <a:cs typeface="Raleway"/>
                <a:sym typeface="Raleway"/>
              </a:rPr>
              <a:t>2025年11月15日　18：30-20：00</a:t>
            </a:r>
          </a:p>
        </p:txBody>
      </p:sp>
      <p:grpSp>
        <p:nvGrpSpPr>
          <p:cNvPr id="6" name="Group 6"/>
          <p:cNvGrpSpPr/>
          <p:nvPr/>
        </p:nvGrpSpPr>
        <p:grpSpPr>
          <a:xfrm>
            <a:off x="666750" y="666750"/>
            <a:ext cx="7191375" cy="8953500"/>
            <a:chOff x="0" y="0"/>
            <a:chExt cx="1036915" cy="1290994"/>
          </a:xfrm>
        </p:grpSpPr>
        <p:sp>
          <p:nvSpPr>
            <p:cNvPr id="7" name="Freeform 7"/>
            <p:cNvSpPr/>
            <p:nvPr/>
          </p:nvSpPr>
          <p:spPr>
            <a:xfrm>
              <a:off x="0" y="0"/>
              <a:ext cx="1036915" cy="1290994"/>
            </a:xfrm>
            <a:custGeom>
              <a:avLst/>
              <a:gdLst/>
              <a:ahLst/>
              <a:cxnLst/>
              <a:rect l="l" t="t" r="r" b="b"/>
              <a:pathLst>
                <a:path w="1036915" h="1290994">
                  <a:moveTo>
                    <a:pt x="0" y="0"/>
                  </a:moveTo>
                  <a:lnTo>
                    <a:pt x="1036915" y="0"/>
                  </a:lnTo>
                  <a:lnTo>
                    <a:pt x="1036915" y="1290994"/>
                  </a:lnTo>
                  <a:lnTo>
                    <a:pt x="0" y="1290994"/>
                  </a:lnTo>
                  <a:close/>
                </a:path>
              </a:pathLst>
            </a:custGeom>
            <a:blipFill>
              <a:blip r:embed="rId2"/>
              <a:stretch>
                <a:fillRect t="-199" b="-199"/>
              </a:stretch>
            </a:blipFill>
            <a:ln w="19050" cap="sq">
              <a:solidFill>
                <a:srgbClr val="FFFFFF"/>
              </a:solidFill>
              <a:prstDash val="solid"/>
              <a:miter/>
            </a:ln>
          </p:spPr>
          <p:txBody>
            <a:bodyPr/>
            <a:lstStyle/>
            <a:p>
              <a:endParaRPr lang="ja-JP" altLang="en-US"/>
            </a:p>
          </p:txBody>
        </p:sp>
      </p:grpSp>
      <p:grpSp>
        <p:nvGrpSpPr>
          <p:cNvPr id="8" name="Group 8"/>
          <p:cNvGrpSpPr/>
          <p:nvPr/>
        </p:nvGrpSpPr>
        <p:grpSpPr>
          <a:xfrm>
            <a:off x="9296400" y="402019"/>
            <a:ext cx="6205437" cy="1077218"/>
            <a:chOff x="0" y="9525"/>
            <a:chExt cx="8273917" cy="1436291"/>
          </a:xfrm>
        </p:grpSpPr>
        <p:sp>
          <p:nvSpPr>
            <p:cNvPr id="9" name="TextBox 9"/>
            <p:cNvSpPr txBox="1"/>
            <p:nvPr/>
          </p:nvSpPr>
          <p:spPr>
            <a:xfrm>
              <a:off x="956381" y="9525"/>
              <a:ext cx="7317536" cy="1436291"/>
            </a:xfrm>
            <a:prstGeom prst="rect">
              <a:avLst/>
            </a:prstGeom>
          </p:spPr>
          <p:txBody>
            <a:bodyPr wrap="square" lIns="0" tIns="0" rIns="0" bIns="0" rtlCol="0" anchor="t">
              <a:spAutoFit/>
            </a:bodyPr>
            <a:lstStyle/>
            <a:p>
              <a:pPr>
                <a:lnSpc>
                  <a:spcPts val="2750"/>
                </a:lnSpc>
              </a:pPr>
              <a:r>
                <a:rPr lang="en-US" sz="2500" dirty="0">
                  <a:solidFill>
                    <a:srgbClr val="DCDCDC"/>
                  </a:solidFill>
                  <a:latin typeface="Raleway"/>
                  <a:ea typeface="Raleway"/>
                  <a:cs typeface="Raleway"/>
                  <a:sym typeface="Raleway"/>
                </a:rPr>
                <a:t>２０２５年度　</a:t>
              </a:r>
              <a:r>
                <a:rPr lang="ja-JP" altLang="en-US" sz="2500">
                  <a:solidFill>
                    <a:srgbClr val="DCDCDC"/>
                  </a:solidFill>
                  <a:latin typeface="Raleway"/>
                  <a:ea typeface="Raleway"/>
                  <a:cs typeface="Raleway"/>
                  <a:sym typeface="Raleway"/>
                </a:rPr>
                <a:t>日本赤十字看護大学</a:t>
              </a:r>
              <a:r>
                <a:rPr lang="en-US" sz="2500" dirty="0">
                  <a:solidFill>
                    <a:srgbClr val="DCDCDC"/>
                  </a:solidFill>
                  <a:latin typeface="Raleway"/>
                  <a:ea typeface="Raleway"/>
                  <a:cs typeface="Raleway"/>
                  <a:sym typeface="Raleway"/>
                </a:rPr>
                <a:t>　</a:t>
              </a:r>
            </a:p>
            <a:p>
              <a:pPr algn="l">
                <a:lnSpc>
                  <a:spcPts val="2750"/>
                </a:lnSpc>
              </a:pPr>
              <a:endParaRPr lang="en-US" sz="2500">
                <a:solidFill>
                  <a:srgbClr val="DCDCDC"/>
                </a:solidFill>
                <a:latin typeface="Raleway"/>
                <a:ea typeface="Raleway"/>
                <a:cs typeface="Raleway"/>
                <a:sym typeface="Raleway"/>
              </a:endParaRPr>
            </a:p>
            <a:p>
              <a:pPr marL="0" lvl="0" indent="0" algn="l">
                <a:lnSpc>
                  <a:spcPts val="2750"/>
                </a:lnSpc>
              </a:pPr>
              <a:r>
                <a:rPr lang="en-US" sz="2500" dirty="0" err="1">
                  <a:solidFill>
                    <a:srgbClr val="DCDCDC"/>
                  </a:solidFill>
                  <a:latin typeface="Raleway"/>
                  <a:ea typeface="Raleway"/>
                  <a:cs typeface="Raleway"/>
                  <a:sym typeface="Raleway"/>
                </a:rPr>
                <a:t>誰でも学べる地域セミナ</a:t>
              </a:r>
              <a:r>
                <a:rPr lang="en-US" sz="2500" dirty="0">
                  <a:solidFill>
                    <a:srgbClr val="DCDCDC"/>
                  </a:solidFill>
                  <a:latin typeface="Raleway"/>
                  <a:ea typeface="Raleway"/>
                  <a:cs typeface="Raleway"/>
                  <a:sym typeface="Raleway"/>
                </a:rPr>
                <a:t>ー</a:t>
              </a:r>
              <a:endParaRPr lang="en-US" sz="2500" dirty="0">
                <a:solidFill>
                  <a:srgbClr val="DCDCDC"/>
                </a:solidFill>
                <a:latin typeface="Raleway"/>
                <a:ea typeface="Raleway"/>
                <a:cs typeface="Raleway"/>
              </a:endParaRPr>
            </a:p>
          </p:txBody>
        </p:sp>
        <p:sp>
          <p:nvSpPr>
            <p:cNvPr id="10" name="Freeform 10"/>
            <p:cNvSpPr/>
            <p:nvPr/>
          </p:nvSpPr>
          <p:spPr>
            <a:xfrm>
              <a:off x="0" y="362499"/>
              <a:ext cx="594243" cy="594243"/>
            </a:xfrm>
            <a:custGeom>
              <a:avLst/>
              <a:gdLst/>
              <a:ahLst/>
              <a:cxnLst/>
              <a:rect l="l" t="t" r="r" b="b"/>
              <a:pathLst>
                <a:path w="594243" h="594243">
                  <a:moveTo>
                    <a:pt x="0" y="0"/>
                  </a:moveTo>
                  <a:lnTo>
                    <a:pt x="594243" y="0"/>
                  </a:lnTo>
                  <a:lnTo>
                    <a:pt x="594243" y="594243"/>
                  </a:lnTo>
                  <a:lnTo>
                    <a:pt x="0" y="5942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sp>
        <p:nvSpPr>
          <p:cNvPr id="11" name="TextBox 11"/>
          <p:cNvSpPr txBox="1"/>
          <p:nvPr/>
        </p:nvSpPr>
        <p:spPr>
          <a:xfrm>
            <a:off x="10465184" y="7733541"/>
            <a:ext cx="6463457" cy="1199696"/>
          </a:xfrm>
          <a:prstGeom prst="rect">
            <a:avLst/>
          </a:prstGeom>
        </p:spPr>
        <p:txBody>
          <a:bodyPr lIns="0" tIns="0" rIns="0" bIns="0" rtlCol="0" anchor="t">
            <a:spAutoFit/>
          </a:bodyPr>
          <a:lstStyle/>
          <a:p>
            <a:pPr algn="ctr">
              <a:lnSpc>
                <a:spcPts val="4750"/>
              </a:lnSpc>
            </a:pPr>
            <a:r>
              <a:rPr lang="en-US" sz="3392">
                <a:solidFill>
                  <a:srgbClr val="DCDCDC"/>
                </a:solidFill>
                <a:latin typeface="Raleway"/>
                <a:ea typeface="Raleway"/>
                <a:cs typeface="Raleway"/>
                <a:sym typeface="Raleway"/>
              </a:rPr>
              <a:t>まいんずたわーメンタルクリック</a:t>
            </a:r>
          </a:p>
          <a:p>
            <a:pPr algn="r">
              <a:lnSpc>
                <a:spcPts val="4750"/>
              </a:lnSpc>
            </a:pPr>
            <a:r>
              <a:rPr lang="en-US" sz="3392">
                <a:solidFill>
                  <a:srgbClr val="DCDCDC"/>
                </a:solidFill>
                <a:latin typeface="Raleway"/>
                <a:ea typeface="Raleway"/>
                <a:cs typeface="Raleway"/>
                <a:sym typeface="Raleway"/>
              </a:rPr>
              <a:t>院長　仮屋暢聡</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ja-JP" altLang="en-US"/>
          </a:p>
        </p:txBody>
      </p:sp>
      <p:sp>
        <p:nvSpPr>
          <p:cNvPr id="3" name="TextBox 3"/>
          <p:cNvSpPr txBox="1"/>
          <p:nvPr/>
        </p:nvSpPr>
        <p:spPr>
          <a:xfrm>
            <a:off x="1028700" y="3173808"/>
            <a:ext cx="5784164" cy="3810525"/>
          </a:xfrm>
          <a:prstGeom prst="rect">
            <a:avLst/>
          </a:prstGeom>
        </p:spPr>
        <p:txBody>
          <a:bodyPr lIns="0" tIns="0" rIns="0" bIns="0" rtlCol="0" anchor="t">
            <a:spAutoFit/>
          </a:bodyPr>
          <a:lstStyle/>
          <a:p>
            <a:pPr marL="0" lvl="0" indent="0" algn="l">
              <a:lnSpc>
                <a:spcPts val="9945"/>
              </a:lnSpc>
              <a:spcBef>
                <a:spcPct val="0"/>
              </a:spcBef>
            </a:pPr>
            <a:r>
              <a:rPr lang="en-US" sz="9041" b="1" u="none">
                <a:solidFill>
                  <a:srgbClr val="000000"/>
                </a:solidFill>
                <a:latin typeface="Raleway Bold"/>
                <a:ea typeface="Raleway Bold"/>
                <a:cs typeface="Raleway Bold"/>
                <a:sym typeface="Raleway Bold"/>
              </a:rPr>
              <a:t>1911年ごろのドイツでの治療</a:t>
            </a:r>
          </a:p>
        </p:txBody>
      </p:sp>
      <p:sp>
        <p:nvSpPr>
          <p:cNvPr id="4" name="TextBox 4"/>
          <p:cNvSpPr txBox="1"/>
          <p:nvPr/>
        </p:nvSpPr>
        <p:spPr>
          <a:xfrm>
            <a:off x="7748395" y="2359790"/>
            <a:ext cx="635238" cy="1128366"/>
          </a:xfrm>
          <a:prstGeom prst="rect">
            <a:avLst/>
          </a:prstGeom>
        </p:spPr>
        <p:txBody>
          <a:bodyPr lIns="0" tIns="0" rIns="0" bIns="0" rtlCol="0" anchor="t">
            <a:spAutoFit/>
          </a:bodyPr>
          <a:lstStyle/>
          <a:p>
            <a:pPr marL="0" lvl="0" indent="0" algn="l">
              <a:lnSpc>
                <a:spcPts val="8632"/>
              </a:lnSpc>
              <a:spcBef>
                <a:spcPct val="0"/>
              </a:spcBef>
            </a:pPr>
            <a:r>
              <a:rPr lang="en-US" sz="7847" b="1">
                <a:solidFill>
                  <a:srgbClr val="000000"/>
                </a:solidFill>
                <a:latin typeface="Raleway Bold"/>
                <a:ea typeface="Raleway Bold"/>
                <a:cs typeface="Raleway Bold"/>
                <a:sym typeface="Raleway Bold"/>
              </a:rPr>
              <a:t>1</a:t>
            </a:r>
          </a:p>
        </p:txBody>
      </p:sp>
      <p:sp>
        <p:nvSpPr>
          <p:cNvPr id="5" name="TextBox 5"/>
          <p:cNvSpPr txBox="1"/>
          <p:nvPr/>
        </p:nvSpPr>
        <p:spPr>
          <a:xfrm>
            <a:off x="7748395" y="4842259"/>
            <a:ext cx="635238" cy="1128366"/>
          </a:xfrm>
          <a:prstGeom prst="rect">
            <a:avLst/>
          </a:prstGeom>
        </p:spPr>
        <p:txBody>
          <a:bodyPr lIns="0" tIns="0" rIns="0" bIns="0" rtlCol="0" anchor="t">
            <a:spAutoFit/>
          </a:bodyPr>
          <a:lstStyle/>
          <a:p>
            <a:pPr marL="0" lvl="0" indent="0" algn="l">
              <a:lnSpc>
                <a:spcPts val="8632"/>
              </a:lnSpc>
              <a:spcBef>
                <a:spcPct val="0"/>
              </a:spcBef>
            </a:pPr>
            <a:r>
              <a:rPr lang="en-US" sz="7847" b="1">
                <a:solidFill>
                  <a:srgbClr val="000000"/>
                </a:solidFill>
                <a:latin typeface="Raleway Bold"/>
                <a:ea typeface="Raleway Bold"/>
                <a:cs typeface="Raleway Bold"/>
                <a:sym typeface="Raleway Bold"/>
              </a:rPr>
              <a:t>2</a:t>
            </a:r>
          </a:p>
        </p:txBody>
      </p:sp>
      <p:sp>
        <p:nvSpPr>
          <p:cNvPr id="6" name="TextBox 6"/>
          <p:cNvSpPr txBox="1"/>
          <p:nvPr/>
        </p:nvSpPr>
        <p:spPr>
          <a:xfrm>
            <a:off x="7748395" y="7251190"/>
            <a:ext cx="635238" cy="1128366"/>
          </a:xfrm>
          <a:prstGeom prst="rect">
            <a:avLst/>
          </a:prstGeom>
        </p:spPr>
        <p:txBody>
          <a:bodyPr lIns="0" tIns="0" rIns="0" bIns="0" rtlCol="0" anchor="t">
            <a:spAutoFit/>
          </a:bodyPr>
          <a:lstStyle/>
          <a:p>
            <a:pPr marL="0" lvl="0" indent="0" algn="l">
              <a:lnSpc>
                <a:spcPts val="8632"/>
              </a:lnSpc>
              <a:spcBef>
                <a:spcPct val="0"/>
              </a:spcBef>
            </a:pPr>
            <a:r>
              <a:rPr lang="en-US" sz="7847" b="1">
                <a:solidFill>
                  <a:srgbClr val="000000"/>
                </a:solidFill>
                <a:latin typeface="Raleway Bold"/>
                <a:ea typeface="Raleway Bold"/>
                <a:cs typeface="Raleway Bold"/>
                <a:sym typeface="Raleway Bold"/>
              </a:rPr>
              <a:t>3</a:t>
            </a:r>
          </a:p>
        </p:txBody>
      </p:sp>
      <p:grpSp>
        <p:nvGrpSpPr>
          <p:cNvPr id="7" name="Group 7"/>
          <p:cNvGrpSpPr/>
          <p:nvPr/>
        </p:nvGrpSpPr>
        <p:grpSpPr>
          <a:xfrm>
            <a:off x="8566424" y="1961165"/>
            <a:ext cx="8692876" cy="1849374"/>
            <a:chOff x="0" y="0"/>
            <a:chExt cx="11590501" cy="2465832"/>
          </a:xfrm>
        </p:grpSpPr>
        <p:sp>
          <p:nvSpPr>
            <p:cNvPr id="8" name="TextBox 8"/>
            <p:cNvSpPr txBox="1"/>
            <p:nvPr/>
          </p:nvSpPr>
          <p:spPr>
            <a:xfrm>
              <a:off x="0" y="1080389"/>
              <a:ext cx="11590501" cy="1385443"/>
            </a:xfrm>
            <a:prstGeom prst="rect">
              <a:avLst/>
            </a:prstGeom>
          </p:spPr>
          <p:txBody>
            <a:bodyPr lIns="0" tIns="0" rIns="0" bIns="0" rtlCol="0" anchor="t">
              <a:spAutoFit/>
            </a:bodyPr>
            <a:lstStyle/>
            <a:p>
              <a:pPr marL="255842" lvl="1" indent="-127921" algn="l">
                <a:lnSpc>
                  <a:spcPts val="1659"/>
                </a:lnSpc>
                <a:spcBef>
                  <a:spcPct val="0"/>
                </a:spcBef>
                <a:buFont typeface="Arial"/>
                <a:buChar char="•"/>
              </a:pPr>
              <a:r>
                <a:rPr lang="en-US" sz="1185" u="none">
                  <a:solidFill>
                    <a:srgbClr val="000000"/>
                  </a:solidFill>
                  <a:latin typeface="Raleway"/>
                  <a:ea typeface="Raleway"/>
                  <a:cs typeface="Raleway"/>
                  <a:sym typeface="Raleway"/>
                </a:rPr>
                <a:t>温泉・森林・海辺での「保養療法（Kuren）」が主流。</a:t>
              </a:r>
            </a:p>
            <a:p>
              <a:pPr marL="255842" lvl="1" indent="-127921" algn="l">
                <a:lnSpc>
                  <a:spcPts val="1659"/>
                </a:lnSpc>
                <a:spcBef>
                  <a:spcPct val="0"/>
                </a:spcBef>
                <a:buFont typeface="Arial"/>
                <a:buChar char="•"/>
              </a:pPr>
              <a:r>
                <a:rPr lang="en-US" sz="1185" u="none">
                  <a:solidFill>
                    <a:srgbClr val="000000"/>
                  </a:solidFill>
                  <a:latin typeface="Raleway"/>
                  <a:ea typeface="Raleway"/>
                  <a:cs typeface="Raleway"/>
                  <a:sym typeface="Raleway"/>
                </a:rPr>
                <a:t>特にドイツ南部のバーデン＝バーデンやヴィースバーデンなどの温泉地が「神経性疾患の聖地」とされ、</a:t>
              </a:r>
            </a:p>
            <a:p>
              <a:pPr marL="255842" lvl="1" indent="-127921" algn="l">
                <a:lnSpc>
                  <a:spcPts val="1659"/>
                </a:lnSpc>
                <a:spcBef>
                  <a:spcPct val="0"/>
                </a:spcBef>
                <a:buFont typeface="Arial"/>
                <a:buChar char="•"/>
              </a:pPr>
              <a:r>
                <a:rPr lang="en-US" sz="1185" u="none">
                  <a:solidFill>
                    <a:srgbClr val="000000"/>
                  </a:solidFill>
                  <a:latin typeface="Raleway"/>
                  <a:ea typeface="Raleway"/>
                  <a:cs typeface="Raleway"/>
                  <a:sym typeface="Raleway"/>
                </a:rPr>
                <a:t>多くの上流階級患者が訪れました。</a:t>
              </a:r>
            </a:p>
            <a:p>
              <a:pPr marL="255842" lvl="1" indent="-127921" algn="l">
                <a:lnSpc>
                  <a:spcPts val="1659"/>
                </a:lnSpc>
                <a:spcBef>
                  <a:spcPct val="0"/>
                </a:spcBef>
                <a:buFont typeface="Arial"/>
                <a:buChar char="•"/>
              </a:pPr>
              <a:r>
                <a:rPr lang="en-US" sz="1185" u="none">
                  <a:solidFill>
                    <a:srgbClr val="000000"/>
                  </a:solidFill>
                  <a:latin typeface="Raleway"/>
                  <a:ea typeface="Raleway"/>
                  <a:cs typeface="Raleway"/>
                  <a:sym typeface="Raleway"/>
                </a:rPr>
                <a:t>食事・睡眠・軽い運動・散歩・規則的生活の管理。</a:t>
              </a:r>
            </a:p>
            <a:p>
              <a:pPr marL="255842" lvl="1" indent="-127921" algn="l">
                <a:lnSpc>
                  <a:spcPts val="1659"/>
                </a:lnSpc>
                <a:spcBef>
                  <a:spcPct val="0"/>
                </a:spcBef>
                <a:buFont typeface="Arial"/>
                <a:buChar char="•"/>
              </a:pPr>
              <a:r>
                <a:rPr lang="en-US" sz="1185" u="none">
                  <a:solidFill>
                    <a:srgbClr val="000000"/>
                  </a:solidFill>
                  <a:latin typeface="Raleway"/>
                  <a:ea typeface="Raleway"/>
                  <a:cs typeface="Raleway"/>
                  <a:sym typeface="Raleway"/>
                </a:rPr>
                <a:t>「ナーヴェンハイランスタルト（Nerven-Heilanstalt, 神経療養所）」が多く開設。</a:t>
              </a:r>
            </a:p>
          </p:txBody>
        </p:sp>
        <p:sp>
          <p:nvSpPr>
            <p:cNvPr id="9" name="TextBox 9"/>
            <p:cNvSpPr txBox="1"/>
            <p:nvPr/>
          </p:nvSpPr>
          <p:spPr>
            <a:xfrm>
              <a:off x="0" y="38100"/>
              <a:ext cx="11590501" cy="766064"/>
            </a:xfrm>
            <a:prstGeom prst="rect">
              <a:avLst/>
            </a:prstGeom>
          </p:spPr>
          <p:txBody>
            <a:bodyPr lIns="0" tIns="0" rIns="0" bIns="0" rtlCol="0" anchor="t">
              <a:spAutoFit/>
            </a:bodyPr>
            <a:lstStyle/>
            <a:p>
              <a:pPr marL="0" lvl="0" indent="0" algn="l">
                <a:lnSpc>
                  <a:spcPts val="4389"/>
                </a:lnSpc>
                <a:spcBef>
                  <a:spcPct val="0"/>
                </a:spcBef>
              </a:pPr>
              <a:r>
                <a:rPr lang="en-US" sz="3990" b="1" u="none">
                  <a:solidFill>
                    <a:srgbClr val="000000"/>
                  </a:solidFill>
                  <a:latin typeface="Raleway Bold"/>
                  <a:ea typeface="Raleway Bold"/>
                  <a:cs typeface="Raleway Bold"/>
                  <a:sym typeface="Raleway Bold"/>
                </a:rPr>
                <a:t>（1）休養療法（Kur）</a:t>
              </a:r>
            </a:p>
          </p:txBody>
        </p:sp>
      </p:grpSp>
      <p:grpSp>
        <p:nvGrpSpPr>
          <p:cNvPr id="10" name="Group 10"/>
          <p:cNvGrpSpPr/>
          <p:nvPr/>
        </p:nvGrpSpPr>
        <p:grpSpPr>
          <a:xfrm>
            <a:off x="8566424" y="4488216"/>
            <a:ext cx="8692876" cy="1430274"/>
            <a:chOff x="0" y="0"/>
            <a:chExt cx="11590501" cy="1907032"/>
          </a:xfrm>
        </p:grpSpPr>
        <p:sp>
          <p:nvSpPr>
            <p:cNvPr id="11" name="TextBox 11"/>
            <p:cNvSpPr txBox="1"/>
            <p:nvPr/>
          </p:nvSpPr>
          <p:spPr>
            <a:xfrm>
              <a:off x="0" y="1080389"/>
              <a:ext cx="11590501" cy="826643"/>
            </a:xfrm>
            <a:prstGeom prst="rect">
              <a:avLst/>
            </a:prstGeom>
          </p:spPr>
          <p:txBody>
            <a:bodyPr lIns="0" tIns="0" rIns="0" bIns="0" rtlCol="0" anchor="t">
              <a:spAutoFit/>
            </a:bodyPr>
            <a:lstStyle/>
            <a:p>
              <a:pPr marL="255842" lvl="1" indent="-127921" algn="l">
                <a:lnSpc>
                  <a:spcPts val="1659"/>
                </a:lnSpc>
                <a:spcBef>
                  <a:spcPct val="0"/>
                </a:spcBef>
                <a:buFont typeface="Arial"/>
                <a:buChar char="•"/>
              </a:pPr>
              <a:r>
                <a:rPr lang="en-US" sz="1185" u="none">
                  <a:solidFill>
                    <a:srgbClr val="000000"/>
                  </a:solidFill>
                  <a:latin typeface="Raleway"/>
                  <a:ea typeface="Raleway"/>
                  <a:cs typeface="Raleway"/>
                  <a:sym typeface="Raleway"/>
                </a:rPr>
                <a:t>1880年代から導入された「弱電流刺激」を用いた治療。</a:t>
              </a:r>
            </a:p>
            <a:p>
              <a:pPr marL="255842" lvl="1" indent="-127921" algn="l">
                <a:lnSpc>
                  <a:spcPts val="1659"/>
                </a:lnSpc>
                <a:spcBef>
                  <a:spcPct val="0"/>
                </a:spcBef>
                <a:buFont typeface="Arial"/>
                <a:buChar char="•"/>
              </a:pPr>
              <a:r>
                <a:rPr lang="en-US" sz="1185" u="none">
                  <a:solidFill>
                    <a:srgbClr val="000000"/>
                  </a:solidFill>
                  <a:latin typeface="Raleway"/>
                  <a:ea typeface="Raleway"/>
                  <a:cs typeface="Raleway"/>
                  <a:sym typeface="Raleway"/>
                </a:rPr>
                <a:t>前頭部や脊髄に電流を流し、「神経系の賦活」を目的に行われた。</a:t>
              </a:r>
            </a:p>
            <a:p>
              <a:pPr marL="255842" lvl="1" indent="-127921" algn="l">
                <a:lnSpc>
                  <a:spcPts val="1659"/>
                </a:lnSpc>
                <a:spcBef>
                  <a:spcPct val="0"/>
                </a:spcBef>
                <a:buFont typeface="Arial"/>
                <a:buChar char="•"/>
              </a:pPr>
              <a:r>
                <a:rPr lang="en-US" sz="1185" u="none">
                  <a:solidFill>
                    <a:srgbClr val="000000"/>
                  </a:solidFill>
                  <a:latin typeface="Raleway"/>
                  <a:ea typeface="Raleway"/>
                  <a:cs typeface="Raleway"/>
                  <a:sym typeface="Raleway"/>
                </a:rPr>
                <a:t>実際の効果は乏しかったが、「近代的」「科学的」治療として上流階級に人気。</a:t>
              </a:r>
            </a:p>
          </p:txBody>
        </p:sp>
        <p:sp>
          <p:nvSpPr>
            <p:cNvPr id="12" name="TextBox 12"/>
            <p:cNvSpPr txBox="1"/>
            <p:nvPr/>
          </p:nvSpPr>
          <p:spPr>
            <a:xfrm>
              <a:off x="0" y="38100"/>
              <a:ext cx="11590501" cy="766064"/>
            </a:xfrm>
            <a:prstGeom prst="rect">
              <a:avLst/>
            </a:prstGeom>
          </p:spPr>
          <p:txBody>
            <a:bodyPr lIns="0" tIns="0" rIns="0" bIns="0" rtlCol="0" anchor="t">
              <a:spAutoFit/>
            </a:bodyPr>
            <a:lstStyle/>
            <a:p>
              <a:pPr marL="0" lvl="0" indent="0" algn="l">
                <a:lnSpc>
                  <a:spcPts val="4389"/>
                </a:lnSpc>
                <a:spcBef>
                  <a:spcPct val="0"/>
                </a:spcBef>
              </a:pPr>
              <a:r>
                <a:rPr lang="en-US" sz="3990" b="1" u="none">
                  <a:solidFill>
                    <a:srgbClr val="000000"/>
                  </a:solidFill>
                  <a:latin typeface="Raleway Bold"/>
                  <a:ea typeface="Raleway Bold"/>
                  <a:cs typeface="Raleway Bold"/>
                  <a:sym typeface="Raleway Bold"/>
                </a:rPr>
                <a:t>（2）電気療法（Elektrotherapie）</a:t>
              </a:r>
            </a:p>
          </p:txBody>
        </p:sp>
      </p:grpSp>
      <p:grpSp>
        <p:nvGrpSpPr>
          <p:cNvPr id="13" name="Group 13"/>
          <p:cNvGrpSpPr/>
          <p:nvPr/>
        </p:nvGrpSpPr>
        <p:grpSpPr>
          <a:xfrm>
            <a:off x="8566424" y="6926103"/>
            <a:ext cx="8692876" cy="1120912"/>
            <a:chOff x="0" y="0"/>
            <a:chExt cx="11590501" cy="1494549"/>
          </a:xfrm>
        </p:grpSpPr>
        <p:sp>
          <p:nvSpPr>
            <p:cNvPr id="14" name="TextBox 14"/>
            <p:cNvSpPr txBox="1"/>
            <p:nvPr/>
          </p:nvSpPr>
          <p:spPr>
            <a:xfrm>
              <a:off x="0" y="947306"/>
              <a:ext cx="11590501" cy="547243"/>
            </a:xfrm>
            <a:prstGeom prst="rect">
              <a:avLst/>
            </a:prstGeom>
          </p:spPr>
          <p:txBody>
            <a:bodyPr lIns="0" tIns="0" rIns="0" bIns="0" rtlCol="0" anchor="t">
              <a:spAutoFit/>
            </a:bodyPr>
            <a:lstStyle/>
            <a:p>
              <a:pPr marL="255842" lvl="1" indent="-127921" algn="l">
                <a:lnSpc>
                  <a:spcPts val="1659"/>
                </a:lnSpc>
                <a:spcBef>
                  <a:spcPct val="0"/>
                </a:spcBef>
                <a:buFont typeface="Arial"/>
                <a:buChar char="•"/>
              </a:pPr>
              <a:r>
                <a:rPr lang="en-US" sz="1185" u="none">
                  <a:solidFill>
                    <a:srgbClr val="000000"/>
                  </a:solidFill>
                  <a:latin typeface="Raleway"/>
                  <a:ea typeface="Raleway"/>
                  <a:cs typeface="Raleway"/>
                  <a:sym typeface="Raleway"/>
                </a:rPr>
                <a:t>クナイプ療法（Sebastian Kneipp）に代表される。</a:t>
              </a:r>
            </a:p>
            <a:p>
              <a:pPr marL="255842" lvl="1" indent="-127921" algn="l">
                <a:lnSpc>
                  <a:spcPts val="1659"/>
                </a:lnSpc>
                <a:spcBef>
                  <a:spcPct val="0"/>
                </a:spcBef>
                <a:buFont typeface="Arial"/>
                <a:buChar char="•"/>
              </a:pPr>
              <a:r>
                <a:rPr lang="en-US" sz="1185" u="none">
                  <a:solidFill>
                    <a:srgbClr val="000000"/>
                  </a:solidFill>
                  <a:latin typeface="Raleway"/>
                  <a:ea typeface="Raleway"/>
                  <a:cs typeface="Raleway"/>
                  <a:sym typeface="Raleway"/>
                </a:rPr>
                <a:t>冷水浴や温泉浴を通じて「神経を整える」「血流を改善する」とされた。</a:t>
              </a:r>
            </a:p>
          </p:txBody>
        </p:sp>
        <p:sp>
          <p:nvSpPr>
            <p:cNvPr id="15" name="TextBox 15"/>
            <p:cNvSpPr txBox="1"/>
            <p:nvPr/>
          </p:nvSpPr>
          <p:spPr>
            <a:xfrm>
              <a:off x="0" y="19050"/>
              <a:ext cx="11590501" cy="729247"/>
            </a:xfrm>
            <a:prstGeom prst="rect">
              <a:avLst/>
            </a:prstGeom>
          </p:spPr>
          <p:txBody>
            <a:bodyPr lIns="0" tIns="0" rIns="0" bIns="0" rtlCol="0" anchor="t">
              <a:spAutoFit/>
            </a:bodyPr>
            <a:lstStyle/>
            <a:p>
              <a:pPr marL="0" lvl="0" indent="0" algn="l">
                <a:lnSpc>
                  <a:spcPts val="4059"/>
                </a:lnSpc>
                <a:spcBef>
                  <a:spcPct val="0"/>
                </a:spcBef>
              </a:pPr>
              <a:r>
                <a:rPr lang="en-US" sz="3690" b="1" u="none">
                  <a:solidFill>
                    <a:srgbClr val="000000"/>
                  </a:solidFill>
                  <a:latin typeface="Raleway Bold"/>
                  <a:ea typeface="Raleway Bold"/>
                  <a:cs typeface="Raleway Bold"/>
                  <a:sym typeface="Raleway Bold"/>
                </a:rPr>
                <a:t>（3）入浴・水治療法（Hydrotherapie）</a:t>
              </a:r>
            </a:p>
          </p:txBody>
        </p:sp>
      </p:grpSp>
      <p:sp>
        <p:nvSpPr>
          <p:cNvPr id="16" name="AutoShape 16"/>
          <p:cNvSpPr/>
          <p:nvPr/>
        </p:nvSpPr>
        <p:spPr>
          <a:xfrm>
            <a:off x="7748395" y="4150099"/>
            <a:ext cx="13186450" cy="0"/>
          </a:xfrm>
          <a:prstGeom prst="line">
            <a:avLst/>
          </a:prstGeom>
          <a:ln w="9525" cap="rnd">
            <a:solidFill>
              <a:srgbClr val="CAF6FF"/>
            </a:solidFill>
            <a:prstDash val="solid"/>
            <a:headEnd type="none" w="sm" len="sm"/>
            <a:tailEnd type="none" w="sm" len="sm"/>
          </a:ln>
        </p:spPr>
        <p:txBody>
          <a:bodyPr/>
          <a:lstStyle/>
          <a:p>
            <a:endParaRPr lang="ja-JP" altLang="en-US"/>
          </a:p>
        </p:txBody>
      </p:sp>
      <p:sp>
        <p:nvSpPr>
          <p:cNvPr id="17" name="AutoShape 17"/>
          <p:cNvSpPr/>
          <p:nvPr/>
        </p:nvSpPr>
        <p:spPr>
          <a:xfrm>
            <a:off x="7748395" y="1623048"/>
            <a:ext cx="12999570" cy="0"/>
          </a:xfrm>
          <a:prstGeom prst="line">
            <a:avLst/>
          </a:prstGeom>
          <a:ln w="9525" cap="rnd">
            <a:solidFill>
              <a:srgbClr val="CAF6FF"/>
            </a:solidFill>
            <a:prstDash val="solid"/>
            <a:headEnd type="none" w="sm" len="sm"/>
            <a:tailEnd type="none" w="sm" len="sm"/>
          </a:ln>
        </p:spPr>
        <p:txBody>
          <a:bodyPr/>
          <a:lstStyle/>
          <a:p>
            <a:endParaRPr lang="ja-JP" altLang="en-US"/>
          </a:p>
        </p:txBody>
      </p:sp>
      <p:sp>
        <p:nvSpPr>
          <p:cNvPr id="18" name="AutoShape 18"/>
          <p:cNvSpPr/>
          <p:nvPr/>
        </p:nvSpPr>
        <p:spPr>
          <a:xfrm>
            <a:off x="7748395" y="6587986"/>
            <a:ext cx="13440897" cy="0"/>
          </a:xfrm>
          <a:prstGeom prst="line">
            <a:avLst/>
          </a:prstGeom>
          <a:ln w="9525" cap="rnd">
            <a:solidFill>
              <a:srgbClr val="CAF6FF"/>
            </a:solidFill>
            <a:prstDash val="solid"/>
            <a:headEnd type="none" w="sm" len="sm"/>
            <a:tailEnd type="none" w="sm" len="sm"/>
          </a:ln>
        </p:spPr>
        <p:txBody>
          <a:bodyPr/>
          <a:lstStyle/>
          <a:p>
            <a:endParaRPr lang="ja-JP" altLang="en-US"/>
          </a:p>
        </p:txBody>
      </p:sp>
      <p:sp>
        <p:nvSpPr>
          <p:cNvPr id="19" name="AutoShape 19"/>
          <p:cNvSpPr/>
          <p:nvPr/>
        </p:nvSpPr>
        <p:spPr>
          <a:xfrm rot="5400000">
            <a:off x="3411657" y="5950262"/>
            <a:ext cx="8663952" cy="0"/>
          </a:xfrm>
          <a:prstGeom prst="line">
            <a:avLst/>
          </a:prstGeom>
          <a:ln w="9525" cap="rnd">
            <a:solidFill>
              <a:srgbClr val="CAF6FF"/>
            </a:solidFill>
            <a:prstDash val="solid"/>
            <a:headEnd type="none" w="sm" len="sm"/>
            <a:tailEnd type="none" w="sm" len="sm"/>
          </a:ln>
        </p:spPr>
        <p:txBody>
          <a:bodyPr/>
          <a:lstStyle/>
          <a:p>
            <a:endParaRPr lang="ja-JP"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ja-JP" altLang="en-US"/>
          </a:p>
        </p:txBody>
      </p:sp>
      <p:sp>
        <p:nvSpPr>
          <p:cNvPr id="3" name="TextBox 3"/>
          <p:cNvSpPr txBox="1"/>
          <p:nvPr/>
        </p:nvSpPr>
        <p:spPr>
          <a:xfrm>
            <a:off x="9694902" y="1376258"/>
            <a:ext cx="7013495" cy="1398986"/>
          </a:xfrm>
          <a:prstGeom prst="rect">
            <a:avLst/>
          </a:prstGeom>
        </p:spPr>
        <p:txBody>
          <a:bodyPr lIns="0" tIns="0" rIns="0" bIns="0" rtlCol="0" anchor="t">
            <a:spAutoFit/>
          </a:bodyPr>
          <a:lstStyle/>
          <a:p>
            <a:pPr marL="0" lvl="0" indent="0" algn="l">
              <a:lnSpc>
                <a:spcPts val="5671"/>
              </a:lnSpc>
              <a:spcBef>
                <a:spcPct val="0"/>
              </a:spcBef>
            </a:pPr>
            <a:r>
              <a:rPr lang="en-US" sz="3781" u="none" strike="noStrike">
                <a:solidFill>
                  <a:srgbClr val="000000"/>
                </a:solidFill>
                <a:latin typeface="Raleway"/>
                <a:ea typeface="Raleway"/>
                <a:cs typeface="Raleway"/>
                <a:sym typeface="Raleway"/>
              </a:rPr>
              <a:t>温泉・森林・海辺での「保養療法（Kuren）」が主流。</a:t>
            </a:r>
          </a:p>
        </p:txBody>
      </p:sp>
      <p:sp>
        <p:nvSpPr>
          <p:cNvPr id="4" name="TextBox 4"/>
          <p:cNvSpPr txBox="1"/>
          <p:nvPr/>
        </p:nvSpPr>
        <p:spPr>
          <a:xfrm>
            <a:off x="9694902" y="3097319"/>
            <a:ext cx="7013495" cy="2682956"/>
          </a:xfrm>
          <a:prstGeom prst="rect">
            <a:avLst/>
          </a:prstGeom>
        </p:spPr>
        <p:txBody>
          <a:bodyPr lIns="0" tIns="0" rIns="0" bIns="0" rtlCol="0" anchor="t">
            <a:spAutoFit/>
          </a:bodyPr>
          <a:lstStyle/>
          <a:p>
            <a:pPr marL="0" lvl="0" indent="0" algn="l">
              <a:lnSpc>
                <a:spcPts val="5371"/>
              </a:lnSpc>
              <a:spcBef>
                <a:spcPct val="0"/>
              </a:spcBef>
            </a:pPr>
            <a:r>
              <a:rPr lang="en-US" sz="3581" u="none" strike="noStrike">
                <a:solidFill>
                  <a:srgbClr val="000000"/>
                </a:solidFill>
                <a:latin typeface="Raleway"/>
                <a:ea typeface="Raleway"/>
                <a:cs typeface="Raleway"/>
                <a:sym typeface="Raleway"/>
              </a:rPr>
              <a:t>特にドイツ南部のバーデン＝バーデンやヴィースバーデンなどの温泉地が「神経性疾患の聖地」とされ、</a:t>
            </a:r>
          </a:p>
        </p:txBody>
      </p:sp>
      <p:sp>
        <p:nvSpPr>
          <p:cNvPr id="5" name="TextBox 5"/>
          <p:cNvSpPr txBox="1"/>
          <p:nvPr/>
        </p:nvSpPr>
        <p:spPr>
          <a:xfrm>
            <a:off x="9694902" y="5969953"/>
            <a:ext cx="7013495" cy="417909"/>
          </a:xfrm>
          <a:prstGeom prst="rect">
            <a:avLst/>
          </a:prstGeom>
        </p:spPr>
        <p:txBody>
          <a:bodyPr lIns="0" tIns="0" rIns="0" bIns="0" rtlCol="0" anchor="t">
            <a:spAutoFit/>
          </a:bodyPr>
          <a:lstStyle/>
          <a:p>
            <a:pPr marL="0" lvl="0" indent="0" algn="l">
              <a:lnSpc>
                <a:spcPts val="3421"/>
              </a:lnSpc>
              <a:spcBef>
                <a:spcPct val="0"/>
              </a:spcBef>
            </a:pPr>
            <a:r>
              <a:rPr lang="en-US" sz="2281" u="none" strike="noStrike">
                <a:solidFill>
                  <a:srgbClr val="000000"/>
                </a:solidFill>
                <a:latin typeface="Raleway"/>
                <a:ea typeface="Raleway"/>
                <a:cs typeface="Raleway"/>
                <a:sym typeface="Raleway"/>
              </a:rPr>
              <a:t>多くの上流階級患者が訪れました。</a:t>
            </a:r>
          </a:p>
        </p:txBody>
      </p:sp>
      <p:sp>
        <p:nvSpPr>
          <p:cNvPr id="6" name="TextBox 6"/>
          <p:cNvSpPr txBox="1"/>
          <p:nvPr/>
        </p:nvSpPr>
        <p:spPr>
          <a:xfrm>
            <a:off x="9694902" y="6539441"/>
            <a:ext cx="7013495" cy="1330406"/>
          </a:xfrm>
          <a:prstGeom prst="rect">
            <a:avLst/>
          </a:prstGeom>
        </p:spPr>
        <p:txBody>
          <a:bodyPr lIns="0" tIns="0" rIns="0" bIns="0" rtlCol="0" anchor="t">
            <a:spAutoFit/>
          </a:bodyPr>
          <a:lstStyle/>
          <a:p>
            <a:pPr marL="0" lvl="0" indent="0" algn="l">
              <a:lnSpc>
                <a:spcPts val="5371"/>
              </a:lnSpc>
              <a:spcBef>
                <a:spcPct val="0"/>
              </a:spcBef>
            </a:pPr>
            <a:r>
              <a:rPr lang="en-US" sz="3581" u="none" strike="noStrike">
                <a:solidFill>
                  <a:srgbClr val="000000"/>
                </a:solidFill>
                <a:latin typeface="Raleway"/>
                <a:ea typeface="Raleway"/>
                <a:cs typeface="Raleway"/>
                <a:sym typeface="Raleway"/>
              </a:rPr>
              <a:t>食事・睡眠・軽い運動・散歩・規則的生活の管理。</a:t>
            </a:r>
          </a:p>
        </p:txBody>
      </p:sp>
      <p:grpSp>
        <p:nvGrpSpPr>
          <p:cNvPr id="7" name="Group 7"/>
          <p:cNvGrpSpPr/>
          <p:nvPr/>
        </p:nvGrpSpPr>
        <p:grpSpPr>
          <a:xfrm>
            <a:off x="1028700" y="3625510"/>
            <a:ext cx="6846103" cy="3035980"/>
            <a:chOff x="0" y="0"/>
            <a:chExt cx="9128137" cy="4047973"/>
          </a:xfrm>
        </p:grpSpPr>
        <p:sp>
          <p:nvSpPr>
            <p:cNvPr id="8" name="TextBox 8"/>
            <p:cNvSpPr txBox="1"/>
            <p:nvPr/>
          </p:nvSpPr>
          <p:spPr>
            <a:xfrm>
              <a:off x="0" y="3235172"/>
              <a:ext cx="9128137" cy="812801"/>
            </a:xfrm>
            <a:prstGeom prst="rect">
              <a:avLst/>
            </a:prstGeom>
          </p:spPr>
          <p:txBody>
            <a:bodyPr lIns="0" tIns="0" rIns="0" bIns="0" rtlCol="0" anchor="t">
              <a:spAutoFit/>
            </a:bodyPr>
            <a:lstStyle/>
            <a:p>
              <a:pPr marL="0" lvl="0" indent="0" algn="l">
                <a:lnSpc>
                  <a:spcPts val="5249"/>
                </a:lnSpc>
                <a:spcBef>
                  <a:spcPct val="0"/>
                </a:spcBef>
              </a:pPr>
              <a:r>
                <a:rPr lang="en-US" sz="3499" b="1" u="none" strike="noStrike">
                  <a:solidFill>
                    <a:srgbClr val="000000"/>
                  </a:solidFill>
                  <a:latin typeface="Raleway Bold"/>
                  <a:ea typeface="Raleway Bold"/>
                  <a:cs typeface="Raleway Bold"/>
                  <a:sym typeface="Raleway Bold"/>
                </a:rPr>
                <a:t>（1）休養療法（Kur）</a:t>
              </a:r>
            </a:p>
          </p:txBody>
        </p:sp>
        <p:sp>
          <p:nvSpPr>
            <p:cNvPr id="9" name="TextBox 9"/>
            <p:cNvSpPr txBox="1"/>
            <p:nvPr/>
          </p:nvSpPr>
          <p:spPr>
            <a:xfrm>
              <a:off x="0" y="-19050"/>
              <a:ext cx="9128137" cy="3067050"/>
            </a:xfrm>
            <a:prstGeom prst="rect">
              <a:avLst/>
            </a:prstGeom>
          </p:spPr>
          <p:txBody>
            <a:bodyPr lIns="0" tIns="0" rIns="0" bIns="0" rtlCol="0" anchor="t">
              <a:spAutoFit/>
            </a:bodyPr>
            <a:lstStyle/>
            <a:p>
              <a:pPr marL="0" lvl="0" indent="0" algn="l">
                <a:lnSpc>
                  <a:spcPts val="9000"/>
                </a:lnSpc>
                <a:spcBef>
                  <a:spcPct val="0"/>
                </a:spcBef>
              </a:pPr>
              <a:r>
                <a:rPr lang="en-US" sz="7500" b="1" u="none" strike="noStrike">
                  <a:solidFill>
                    <a:srgbClr val="000000"/>
                  </a:solidFill>
                  <a:latin typeface="Raleway Bold"/>
                  <a:ea typeface="Raleway Bold"/>
                  <a:cs typeface="Raleway Bold"/>
                  <a:sym typeface="Raleway Bold"/>
                </a:rPr>
                <a:t>1911年ごろのドイツでの治療</a:t>
              </a:r>
            </a:p>
          </p:txBody>
        </p:sp>
      </p:grpSp>
      <p:sp>
        <p:nvSpPr>
          <p:cNvPr id="10" name="TextBox 10"/>
          <p:cNvSpPr txBox="1"/>
          <p:nvPr/>
        </p:nvSpPr>
        <p:spPr>
          <a:xfrm>
            <a:off x="9694902" y="8298602"/>
            <a:ext cx="7013495" cy="846534"/>
          </a:xfrm>
          <a:prstGeom prst="rect">
            <a:avLst/>
          </a:prstGeom>
        </p:spPr>
        <p:txBody>
          <a:bodyPr lIns="0" tIns="0" rIns="0" bIns="0" rtlCol="0" anchor="t">
            <a:spAutoFit/>
          </a:bodyPr>
          <a:lstStyle/>
          <a:p>
            <a:pPr marL="0" lvl="0" indent="0" algn="l">
              <a:lnSpc>
                <a:spcPts val="3421"/>
              </a:lnSpc>
              <a:spcBef>
                <a:spcPct val="0"/>
              </a:spcBef>
            </a:pPr>
            <a:r>
              <a:rPr lang="en-US" sz="2281" u="none" strike="noStrike">
                <a:solidFill>
                  <a:srgbClr val="000000"/>
                </a:solidFill>
                <a:latin typeface="Raleway"/>
                <a:ea typeface="Raleway"/>
                <a:cs typeface="Raleway"/>
                <a:sym typeface="Raleway"/>
              </a:rPr>
              <a:t>「ナーヴェンハイランスタルト（Nerven-Heilanstalt, 神経療養所）」が多く開設。</a:t>
            </a:r>
          </a:p>
        </p:txBody>
      </p:sp>
      <p:sp>
        <p:nvSpPr>
          <p:cNvPr id="11" name="AutoShape 11"/>
          <p:cNvSpPr/>
          <p:nvPr/>
        </p:nvSpPr>
        <p:spPr>
          <a:xfrm flipV="1">
            <a:off x="8629476" y="0"/>
            <a:ext cx="0" cy="10287000"/>
          </a:xfrm>
          <a:prstGeom prst="line">
            <a:avLst/>
          </a:prstGeom>
          <a:ln w="9525" cap="flat">
            <a:solidFill>
              <a:srgbClr val="CAF6FF"/>
            </a:solidFill>
            <a:prstDash val="solid"/>
            <a:headEnd type="none" w="sm" len="sm"/>
            <a:tailEnd type="none" w="sm" len="sm"/>
          </a:ln>
        </p:spPr>
        <p:txBody>
          <a:bodyPr/>
          <a:lstStyle/>
          <a:p>
            <a:endParaRPr lang="ja-JP"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ja-JP" altLang="en-US"/>
          </a:p>
        </p:txBody>
      </p:sp>
      <p:sp>
        <p:nvSpPr>
          <p:cNvPr id="3" name="TextBox 3"/>
          <p:cNvSpPr txBox="1"/>
          <p:nvPr/>
        </p:nvSpPr>
        <p:spPr>
          <a:xfrm>
            <a:off x="1028700" y="3219450"/>
            <a:ext cx="6985638" cy="3838575"/>
          </a:xfrm>
          <a:prstGeom prst="rect">
            <a:avLst/>
          </a:prstGeom>
        </p:spPr>
        <p:txBody>
          <a:bodyPr lIns="0" tIns="0" rIns="0" bIns="0" rtlCol="0" anchor="t">
            <a:spAutoFit/>
          </a:bodyPr>
          <a:lstStyle/>
          <a:p>
            <a:pPr marL="0" lvl="0" indent="0" algn="l">
              <a:lnSpc>
                <a:spcPts val="10072"/>
              </a:lnSpc>
            </a:pPr>
            <a:r>
              <a:rPr lang="en-US" sz="8393" b="1">
                <a:solidFill>
                  <a:srgbClr val="000000"/>
                </a:solidFill>
                <a:latin typeface="Raleway Bold"/>
                <a:ea typeface="Raleway Bold"/>
                <a:cs typeface="Raleway Bold"/>
                <a:sym typeface="Raleway Bold"/>
              </a:rPr>
              <a:t>1911年ごろのドイツでの治療</a:t>
            </a:r>
          </a:p>
        </p:txBody>
      </p:sp>
      <p:grpSp>
        <p:nvGrpSpPr>
          <p:cNvPr id="4" name="Group 4"/>
          <p:cNvGrpSpPr/>
          <p:nvPr/>
        </p:nvGrpSpPr>
        <p:grpSpPr>
          <a:xfrm>
            <a:off x="8830956" y="3087027"/>
            <a:ext cx="8428344" cy="4112946"/>
            <a:chOff x="0" y="0"/>
            <a:chExt cx="11237792" cy="5483928"/>
          </a:xfrm>
        </p:grpSpPr>
        <p:sp>
          <p:nvSpPr>
            <p:cNvPr id="5" name="TextBox 5"/>
            <p:cNvSpPr txBox="1"/>
            <p:nvPr/>
          </p:nvSpPr>
          <p:spPr>
            <a:xfrm>
              <a:off x="0" y="-38100"/>
              <a:ext cx="11237792" cy="647700"/>
            </a:xfrm>
            <a:prstGeom prst="rect">
              <a:avLst/>
            </a:prstGeom>
          </p:spPr>
          <p:txBody>
            <a:bodyPr lIns="0" tIns="0" rIns="0" bIns="0" rtlCol="0" anchor="t">
              <a:spAutoFit/>
            </a:bodyPr>
            <a:lstStyle/>
            <a:p>
              <a:pPr marL="0" lvl="0" indent="0" algn="l">
                <a:lnSpc>
                  <a:spcPts val="3900"/>
                </a:lnSpc>
              </a:pPr>
              <a:r>
                <a:rPr lang="en-US" sz="3000" b="1">
                  <a:solidFill>
                    <a:srgbClr val="000000"/>
                  </a:solidFill>
                  <a:latin typeface="Raleway Bold"/>
                  <a:ea typeface="Raleway Bold"/>
                  <a:cs typeface="Raleway Bold"/>
                  <a:sym typeface="Raleway Bold"/>
                </a:rPr>
                <a:t>（3）入浴・水治療法（Hydrotherapie）</a:t>
              </a:r>
            </a:p>
          </p:txBody>
        </p:sp>
        <p:sp>
          <p:nvSpPr>
            <p:cNvPr id="6" name="TextBox 6"/>
            <p:cNvSpPr txBox="1"/>
            <p:nvPr/>
          </p:nvSpPr>
          <p:spPr>
            <a:xfrm>
              <a:off x="0" y="912561"/>
              <a:ext cx="11237792" cy="4571367"/>
            </a:xfrm>
            <a:prstGeom prst="rect">
              <a:avLst/>
            </a:prstGeom>
          </p:spPr>
          <p:txBody>
            <a:bodyPr lIns="0" tIns="0" rIns="0" bIns="0" rtlCol="0" anchor="t">
              <a:spAutoFit/>
            </a:bodyPr>
            <a:lstStyle/>
            <a:p>
              <a:pPr marL="798823" lvl="1" indent="-399411" algn="l">
                <a:lnSpc>
                  <a:spcPts val="5549"/>
                </a:lnSpc>
                <a:buFont typeface="Arial"/>
                <a:buChar char="•"/>
              </a:pPr>
              <a:r>
                <a:rPr lang="en-US" sz="3699">
                  <a:solidFill>
                    <a:srgbClr val="000000"/>
                  </a:solidFill>
                  <a:latin typeface="Raleway"/>
                  <a:ea typeface="Raleway"/>
                  <a:cs typeface="Raleway"/>
                  <a:sym typeface="Raleway"/>
                  <a:hlinkClick r:id="rId3" tooltip="https://docs.google.com/spreadsheets/d/1DUF2isFWsqVSYhbaACYtbgcLi_YjDqpE3GLQIVgkKQg/edit#gid=69851113"/>
                </a:rPr>
                <a:t>クナイプ療法（Sebastian Kneipp）に代表される。</a:t>
              </a:r>
            </a:p>
            <a:p>
              <a:pPr marL="798823" lvl="1" indent="-399411" algn="l">
                <a:lnSpc>
                  <a:spcPts val="5549"/>
                </a:lnSpc>
                <a:buFont typeface="Arial"/>
                <a:buChar char="•"/>
              </a:pPr>
              <a:r>
                <a:rPr lang="en-US" sz="3699">
                  <a:solidFill>
                    <a:srgbClr val="000000"/>
                  </a:solidFill>
                  <a:latin typeface="Raleway"/>
                  <a:ea typeface="Raleway"/>
                  <a:cs typeface="Raleway"/>
                  <a:sym typeface="Raleway"/>
                  <a:hlinkClick r:id="rId3" tooltip="https://docs.google.com/spreadsheets/d/1DUF2isFWsqVSYhbaACYtbgcLi_YjDqpE3GLQIVgkKQg/edit#gid=69851113"/>
                </a:rPr>
                <a:t>冷水浴や温泉浴を通じて「神経を整える」「血流を改善する」とされた。</a:t>
              </a:r>
            </a:p>
          </p:txBody>
        </p:sp>
      </p:grpSp>
      <p:sp>
        <p:nvSpPr>
          <p:cNvPr id="7" name="AutoShape 7"/>
          <p:cNvSpPr/>
          <p:nvPr/>
        </p:nvSpPr>
        <p:spPr>
          <a:xfrm>
            <a:off x="1028700" y="7574380"/>
            <a:ext cx="16230600" cy="0"/>
          </a:xfrm>
          <a:prstGeom prst="line">
            <a:avLst/>
          </a:prstGeom>
          <a:ln w="28575" cap="rnd">
            <a:solidFill>
              <a:srgbClr val="CAF6FF"/>
            </a:solidFill>
            <a:prstDash val="solid"/>
            <a:headEnd type="none" w="sm" len="sm"/>
            <a:tailEnd type="none" w="sm" len="sm"/>
          </a:ln>
        </p:spPr>
        <p:txBody>
          <a:bodyPr/>
          <a:lstStyle/>
          <a:p>
            <a:endParaRPr lang="ja-JP" altLang="en-US"/>
          </a:p>
        </p:txBody>
      </p:sp>
      <p:sp>
        <p:nvSpPr>
          <p:cNvPr id="8" name="AutoShape 8"/>
          <p:cNvSpPr/>
          <p:nvPr/>
        </p:nvSpPr>
        <p:spPr>
          <a:xfrm>
            <a:off x="1028700" y="2684045"/>
            <a:ext cx="16230600" cy="0"/>
          </a:xfrm>
          <a:prstGeom prst="line">
            <a:avLst/>
          </a:prstGeom>
          <a:ln w="28575" cap="rnd">
            <a:solidFill>
              <a:srgbClr val="CAF6FF"/>
            </a:solidFill>
            <a:prstDash val="solid"/>
            <a:headEnd type="none" w="sm" len="sm"/>
            <a:tailEnd type="none" w="sm" len="sm"/>
          </a:ln>
        </p:spPr>
        <p:txBody>
          <a:bodyPr/>
          <a:lstStyle/>
          <a:p>
            <a:endParaRPr lang="ja-JP"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ja-JP" altLang="en-US"/>
          </a:p>
        </p:txBody>
      </p:sp>
      <p:sp>
        <p:nvSpPr>
          <p:cNvPr id="3" name="TextBox 3"/>
          <p:cNvSpPr txBox="1"/>
          <p:nvPr/>
        </p:nvSpPr>
        <p:spPr>
          <a:xfrm>
            <a:off x="1028700" y="3219450"/>
            <a:ext cx="6985638" cy="3838575"/>
          </a:xfrm>
          <a:prstGeom prst="rect">
            <a:avLst/>
          </a:prstGeom>
        </p:spPr>
        <p:txBody>
          <a:bodyPr lIns="0" tIns="0" rIns="0" bIns="0" rtlCol="0" anchor="t">
            <a:spAutoFit/>
          </a:bodyPr>
          <a:lstStyle/>
          <a:p>
            <a:pPr marL="0" lvl="0" indent="0" algn="l">
              <a:lnSpc>
                <a:spcPts val="10072"/>
              </a:lnSpc>
            </a:pPr>
            <a:r>
              <a:rPr lang="en-US" sz="8393" b="1">
                <a:solidFill>
                  <a:srgbClr val="000000"/>
                </a:solidFill>
                <a:latin typeface="Raleway Bold"/>
                <a:ea typeface="Raleway Bold"/>
                <a:cs typeface="Raleway Bold"/>
                <a:sym typeface="Raleway Bold"/>
              </a:rPr>
              <a:t>1911年ごろのドイツでの治療</a:t>
            </a:r>
          </a:p>
        </p:txBody>
      </p:sp>
      <p:grpSp>
        <p:nvGrpSpPr>
          <p:cNvPr id="4" name="Group 4"/>
          <p:cNvGrpSpPr/>
          <p:nvPr/>
        </p:nvGrpSpPr>
        <p:grpSpPr>
          <a:xfrm>
            <a:off x="8830956" y="3018130"/>
            <a:ext cx="8428344" cy="4250740"/>
            <a:chOff x="0" y="0"/>
            <a:chExt cx="11237792" cy="5667654"/>
          </a:xfrm>
        </p:grpSpPr>
        <p:sp>
          <p:nvSpPr>
            <p:cNvPr id="5" name="TextBox 5"/>
            <p:cNvSpPr txBox="1"/>
            <p:nvPr/>
          </p:nvSpPr>
          <p:spPr>
            <a:xfrm>
              <a:off x="0" y="-57150"/>
              <a:ext cx="11237792" cy="807297"/>
            </a:xfrm>
            <a:prstGeom prst="rect">
              <a:avLst/>
            </a:prstGeom>
          </p:spPr>
          <p:txBody>
            <a:bodyPr lIns="0" tIns="0" rIns="0" bIns="0" rtlCol="0" anchor="t">
              <a:spAutoFit/>
            </a:bodyPr>
            <a:lstStyle/>
            <a:p>
              <a:pPr marL="0" lvl="0" indent="0" algn="l">
                <a:lnSpc>
                  <a:spcPts val="4809"/>
                </a:lnSpc>
              </a:pPr>
              <a:r>
                <a:rPr lang="en-US" sz="3699">
                  <a:solidFill>
                    <a:srgbClr val="000000"/>
                  </a:solidFill>
                  <a:latin typeface="Raleway"/>
                  <a:ea typeface="Raleway"/>
                  <a:cs typeface="Raleway"/>
                  <a:sym typeface="Raleway"/>
                </a:rPr>
                <a:t>（2）電気療法（Elektrotherapie）</a:t>
              </a:r>
            </a:p>
          </p:txBody>
        </p:sp>
        <p:sp>
          <p:nvSpPr>
            <p:cNvPr id="6" name="TextBox 6"/>
            <p:cNvSpPr txBox="1"/>
            <p:nvPr/>
          </p:nvSpPr>
          <p:spPr>
            <a:xfrm>
              <a:off x="0" y="1081683"/>
              <a:ext cx="11237792" cy="4585971"/>
            </a:xfrm>
            <a:prstGeom prst="rect">
              <a:avLst/>
            </a:prstGeom>
          </p:spPr>
          <p:txBody>
            <a:bodyPr lIns="0" tIns="0" rIns="0" bIns="0" rtlCol="0" anchor="t">
              <a:spAutoFit/>
            </a:bodyPr>
            <a:lstStyle/>
            <a:p>
              <a:pPr marL="669286" lvl="1" indent="-334643" algn="l">
                <a:lnSpc>
                  <a:spcPts val="4649"/>
                </a:lnSpc>
                <a:buFont typeface="Arial"/>
                <a:buChar char="•"/>
              </a:pPr>
              <a:r>
                <a:rPr lang="en-US" sz="3099">
                  <a:solidFill>
                    <a:srgbClr val="000000"/>
                  </a:solidFill>
                  <a:latin typeface="Raleway"/>
                  <a:ea typeface="Raleway"/>
                  <a:cs typeface="Raleway"/>
                  <a:sym typeface="Raleway"/>
                  <a:hlinkClick r:id="rId3" tooltip="https://docs.google.com/spreadsheets/d/1DUF2isFWsqVSYhbaACYtbgcLi_YjDqpE3GLQIVgkKQg/edit#gid=69851113"/>
                </a:rPr>
                <a:t>1880年代から導入された「弱電流刺激」を用いた治療。</a:t>
              </a:r>
            </a:p>
            <a:p>
              <a:pPr marL="669286" lvl="1" indent="-334643" algn="l">
                <a:lnSpc>
                  <a:spcPts val="4649"/>
                </a:lnSpc>
                <a:buFont typeface="Arial"/>
                <a:buChar char="•"/>
              </a:pPr>
              <a:r>
                <a:rPr lang="en-US" sz="3099">
                  <a:solidFill>
                    <a:srgbClr val="000000"/>
                  </a:solidFill>
                  <a:latin typeface="Raleway"/>
                  <a:ea typeface="Raleway"/>
                  <a:cs typeface="Raleway"/>
                  <a:sym typeface="Raleway"/>
                  <a:hlinkClick r:id="rId3" tooltip="https://docs.google.com/spreadsheets/d/1DUF2isFWsqVSYhbaACYtbgcLi_YjDqpE3GLQIVgkKQg/edit#gid=69851113"/>
                </a:rPr>
                <a:t>前頭部や脊髄に電流を流し、「神経系の賦活」を目的に行われた。</a:t>
              </a:r>
            </a:p>
            <a:p>
              <a:pPr marL="669286" lvl="1" indent="-334643" algn="l">
                <a:lnSpc>
                  <a:spcPts val="4649"/>
                </a:lnSpc>
                <a:buFont typeface="Arial"/>
                <a:buChar char="•"/>
              </a:pPr>
              <a:r>
                <a:rPr lang="en-US" sz="3099">
                  <a:solidFill>
                    <a:srgbClr val="000000"/>
                  </a:solidFill>
                  <a:latin typeface="Raleway"/>
                  <a:ea typeface="Raleway"/>
                  <a:cs typeface="Raleway"/>
                  <a:sym typeface="Raleway"/>
                  <a:hlinkClick r:id="rId3" tooltip="https://docs.google.com/spreadsheets/d/1DUF2isFWsqVSYhbaACYtbgcLi_YjDqpE3GLQIVgkKQg/edit#gid=69851113"/>
                </a:rPr>
                <a:t>実際の効果は乏しかったが、「近代的」「科学的」治療として上流階級に人気。</a:t>
              </a:r>
            </a:p>
          </p:txBody>
        </p:sp>
      </p:grpSp>
      <p:sp>
        <p:nvSpPr>
          <p:cNvPr id="7" name="AutoShape 7"/>
          <p:cNvSpPr/>
          <p:nvPr/>
        </p:nvSpPr>
        <p:spPr>
          <a:xfrm>
            <a:off x="1028700" y="7574380"/>
            <a:ext cx="16230600" cy="0"/>
          </a:xfrm>
          <a:prstGeom prst="line">
            <a:avLst/>
          </a:prstGeom>
          <a:ln w="28575" cap="rnd">
            <a:solidFill>
              <a:srgbClr val="CAF6FF"/>
            </a:solidFill>
            <a:prstDash val="solid"/>
            <a:headEnd type="none" w="sm" len="sm"/>
            <a:tailEnd type="none" w="sm" len="sm"/>
          </a:ln>
        </p:spPr>
        <p:txBody>
          <a:bodyPr/>
          <a:lstStyle/>
          <a:p>
            <a:endParaRPr lang="ja-JP" altLang="en-US"/>
          </a:p>
        </p:txBody>
      </p:sp>
      <p:sp>
        <p:nvSpPr>
          <p:cNvPr id="8" name="AutoShape 8"/>
          <p:cNvSpPr/>
          <p:nvPr/>
        </p:nvSpPr>
        <p:spPr>
          <a:xfrm>
            <a:off x="1028700" y="2684045"/>
            <a:ext cx="16230600" cy="0"/>
          </a:xfrm>
          <a:prstGeom prst="line">
            <a:avLst/>
          </a:prstGeom>
          <a:ln w="28575" cap="rnd">
            <a:solidFill>
              <a:srgbClr val="CAF6FF"/>
            </a:solidFill>
            <a:prstDash val="solid"/>
            <a:headEnd type="none" w="sm" len="sm"/>
            <a:tailEnd type="none" w="sm" len="sm"/>
          </a:ln>
        </p:spPr>
        <p:txBody>
          <a:bodyPr/>
          <a:lstStyle/>
          <a:p>
            <a:endParaRPr lang="ja-JP"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2" name="AutoShape 2"/>
          <p:cNvSpPr/>
          <p:nvPr/>
        </p:nvSpPr>
        <p:spPr>
          <a:xfrm>
            <a:off x="271999" y="3818402"/>
            <a:ext cx="7908899" cy="662549"/>
          </a:xfrm>
          <a:prstGeom prst="rect">
            <a:avLst/>
          </a:prstGeom>
          <a:solidFill>
            <a:srgbClr val="0A0A0A"/>
          </a:solidFill>
        </p:spPr>
        <p:txBody>
          <a:bodyPr/>
          <a:lstStyle/>
          <a:p>
            <a:endParaRPr lang="ja-JP" altLang="en-US"/>
          </a:p>
        </p:txBody>
      </p:sp>
      <p:sp>
        <p:nvSpPr>
          <p:cNvPr id="3" name="AutoShape 3"/>
          <p:cNvSpPr/>
          <p:nvPr/>
        </p:nvSpPr>
        <p:spPr>
          <a:xfrm>
            <a:off x="271999" y="4480951"/>
            <a:ext cx="7908899" cy="662549"/>
          </a:xfrm>
          <a:prstGeom prst="rect">
            <a:avLst/>
          </a:prstGeom>
          <a:solidFill>
            <a:srgbClr val="0A0A0A"/>
          </a:solidFill>
        </p:spPr>
        <p:txBody>
          <a:bodyPr/>
          <a:lstStyle/>
          <a:p>
            <a:endParaRPr lang="ja-JP" altLang="en-US"/>
          </a:p>
        </p:txBody>
      </p:sp>
      <p:sp>
        <p:nvSpPr>
          <p:cNvPr id="4" name="AutoShape 4"/>
          <p:cNvSpPr/>
          <p:nvPr/>
        </p:nvSpPr>
        <p:spPr>
          <a:xfrm>
            <a:off x="271999" y="5143500"/>
            <a:ext cx="7908899" cy="662549"/>
          </a:xfrm>
          <a:prstGeom prst="rect">
            <a:avLst/>
          </a:prstGeom>
          <a:solidFill>
            <a:srgbClr val="0A0A0A"/>
          </a:solidFill>
        </p:spPr>
        <p:txBody>
          <a:bodyPr/>
          <a:lstStyle/>
          <a:p>
            <a:endParaRPr lang="ja-JP" altLang="en-US"/>
          </a:p>
        </p:txBody>
      </p:sp>
      <p:sp>
        <p:nvSpPr>
          <p:cNvPr id="5" name="AutoShape 5"/>
          <p:cNvSpPr/>
          <p:nvPr/>
        </p:nvSpPr>
        <p:spPr>
          <a:xfrm>
            <a:off x="271999" y="5806049"/>
            <a:ext cx="7908899" cy="662549"/>
          </a:xfrm>
          <a:prstGeom prst="rect">
            <a:avLst/>
          </a:prstGeom>
          <a:solidFill>
            <a:srgbClr val="0A0A0A"/>
          </a:solidFill>
        </p:spPr>
        <p:txBody>
          <a:bodyPr/>
          <a:lstStyle/>
          <a:p>
            <a:endParaRPr lang="ja-JP" altLang="en-US"/>
          </a:p>
        </p:txBody>
      </p:sp>
      <p:sp>
        <p:nvSpPr>
          <p:cNvPr id="6" name="TextBox 6"/>
          <p:cNvSpPr txBox="1"/>
          <p:nvPr/>
        </p:nvSpPr>
        <p:spPr>
          <a:xfrm>
            <a:off x="1707567" y="3948679"/>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うつ病の原因とは</a:t>
            </a:r>
          </a:p>
        </p:txBody>
      </p:sp>
      <p:sp>
        <p:nvSpPr>
          <p:cNvPr id="7" name="Freeform 7"/>
          <p:cNvSpPr/>
          <p:nvPr/>
        </p:nvSpPr>
        <p:spPr>
          <a:xfrm>
            <a:off x="716875" y="3933194"/>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TextBox 8"/>
          <p:cNvSpPr txBox="1"/>
          <p:nvPr/>
        </p:nvSpPr>
        <p:spPr>
          <a:xfrm>
            <a:off x="824575" y="4028933"/>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2</a:t>
            </a:r>
          </a:p>
        </p:txBody>
      </p:sp>
      <p:sp>
        <p:nvSpPr>
          <p:cNvPr id="9" name="TextBox 9"/>
          <p:cNvSpPr txBox="1"/>
          <p:nvPr/>
        </p:nvSpPr>
        <p:spPr>
          <a:xfrm>
            <a:off x="1707567" y="4611228"/>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うつ病の早期発見</a:t>
            </a:r>
          </a:p>
        </p:txBody>
      </p:sp>
      <p:sp>
        <p:nvSpPr>
          <p:cNvPr id="10" name="Freeform 10"/>
          <p:cNvSpPr/>
          <p:nvPr/>
        </p:nvSpPr>
        <p:spPr>
          <a:xfrm>
            <a:off x="711147" y="4595743"/>
            <a:ext cx="432965" cy="432965"/>
          </a:xfrm>
          <a:custGeom>
            <a:avLst/>
            <a:gdLst/>
            <a:ahLst/>
            <a:cxnLst/>
            <a:rect l="l" t="t" r="r" b="b"/>
            <a:pathLst>
              <a:path w="432965" h="432965">
                <a:moveTo>
                  <a:pt x="0" y="0"/>
                </a:moveTo>
                <a:lnTo>
                  <a:pt x="432965" y="0"/>
                </a:lnTo>
                <a:lnTo>
                  <a:pt x="432965"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1" name="TextBox 11"/>
          <p:cNvSpPr txBox="1"/>
          <p:nvPr/>
        </p:nvSpPr>
        <p:spPr>
          <a:xfrm>
            <a:off x="824575" y="4691482"/>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3</a:t>
            </a:r>
          </a:p>
        </p:txBody>
      </p:sp>
      <p:sp>
        <p:nvSpPr>
          <p:cNvPr id="12" name="TextBox 12"/>
          <p:cNvSpPr txBox="1"/>
          <p:nvPr/>
        </p:nvSpPr>
        <p:spPr>
          <a:xfrm>
            <a:off x="1707567" y="5273777"/>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うつ病の治療</a:t>
            </a:r>
          </a:p>
        </p:txBody>
      </p:sp>
      <p:sp>
        <p:nvSpPr>
          <p:cNvPr id="13" name="Freeform 13"/>
          <p:cNvSpPr/>
          <p:nvPr/>
        </p:nvSpPr>
        <p:spPr>
          <a:xfrm>
            <a:off x="716875" y="5258292"/>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TextBox 14"/>
          <p:cNvSpPr txBox="1"/>
          <p:nvPr/>
        </p:nvSpPr>
        <p:spPr>
          <a:xfrm>
            <a:off x="824575" y="5354031"/>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4</a:t>
            </a:r>
          </a:p>
        </p:txBody>
      </p:sp>
      <p:sp>
        <p:nvSpPr>
          <p:cNvPr id="15" name="TextBox 15"/>
          <p:cNvSpPr txBox="1"/>
          <p:nvPr/>
        </p:nvSpPr>
        <p:spPr>
          <a:xfrm>
            <a:off x="1707567" y="5936326"/>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うつ病の予防</a:t>
            </a:r>
          </a:p>
        </p:txBody>
      </p:sp>
      <p:sp>
        <p:nvSpPr>
          <p:cNvPr id="16" name="Freeform 16"/>
          <p:cNvSpPr/>
          <p:nvPr/>
        </p:nvSpPr>
        <p:spPr>
          <a:xfrm>
            <a:off x="716875" y="5920841"/>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7" name="TextBox 17"/>
          <p:cNvSpPr txBox="1"/>
          <p:nvPr/>
        </p:nvSpPr>
        <p:spPr>
          <a:xfrm>
            <a:off x="824575" y="6016580"/>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5</a:t>
            </a:r>
          </a:p>
        </p:txBody>
      </p:sp>
      <p:sp>
        <p:nvSpPr>
          <p:cNvPr id="18" name="TextBox 18"/>
          <p:cNvSpPr txBox="1"/>
          <p:nvPr/>
        </p:nvSpPr>
        <p:spPr>
          <a:xfrm>
            <a:off x="9377373" y="3051298"/>
            <a:ext cx="7767627" cy="2752725"/>
          </a:xfrm>
          <a:prstGeom prst="rect">
            <a:avLst/>
          </a:prstGeom>
        </p:spPr>
        <p:txBody>
          <a:bodyPr lIns="0" tIns="0" rIns="0" bIns="0" rtlCol="0" anchor="t">
            <a:spAutoFit/>
          </a:bodyPr>
          <a:lstStyle/>
          <a:p>
            <a:pPr marL="0" lvl="0" indent="0" algn="l">
              <a:lnSpc>
                <a:spcPts val="10800"/>
              </a:lnSpc>
            </a:pPr>
            <a:r>
              <a:rPr lang="en-US" sz="9000">
                <a:solidFill>
                  <a:srgbClr val="FFFFFF"/>
                </a:solidFill>
                <a:latin typeface="Raleway"/>
                <a:ea typeface="Raleway"/>
                <a:cs typeface="Raleway"/>
                <a:sym typeface="Raleway"/>
              </a:rPr>
              <a:t>今日伝えたいこと</a:t>
            </a:r>
          </a:p>
        </p:txBody>
      </p:sp>
      <p:sp>
        <p:nvSpPr>
          <p:cNvPr id="19" name="AutoShape 19"/>
          <p:cNvSpPr/>
          <p:nvPr/>
        </p:nvSpPr>
        <p:spPr>
          <a:xfrm>
            <a:off x="9256123" y="6119812"/>
            <a:ext cx="8384422" cy="0"/>
          </a:xfrm>
          <a:prstGeom prst="line">
            <a:avLst/>
          </a:prstGeom>
          <a:ln w="104775" cap="flat">
            <a:solidFill>
              <a:srgbClr val="FFFFFF"/>
            </a:solidFill>
            <a:prstDash val="solid"/>
            <a:headEnd type="none" w="sm" len="sm"/>
            <a:tailEnd type="none" w="sm" len="sm"/>
          </a:ln>
        </p:spPr>
        <p:txBody>
          <a:bodyPr/>
          <a:lstStyle/>
          <a:p>
            <a:endParaRPr lang="ja-JP" altLang="en-US"/>
          </a:p>
        </p:txBody>
      </p:sp>
      <p:sp>
        <p:nvSpPr>
          <p:cNvPr id="20" name="TextBox 20"/>
          <p:cNvSpPr txBox="1"/>
          <p:nvPr/>
        </p:nvSpPr>
        <p:spPr>
          <a:xfrm>
            <a:off x="9377373" y="7504955"/>
            <a:ext cx="6473331" cy="1045212"/>
          </a:xfrm>
          <a:prstGeom prst="rect">
            <a:avLst/>
          </a:prstGeom>
        </p:spPr>
        <p:txBody>
          <a:bodyPr lIns="0" tIns="0" rIns="0" bIns="0" rtlCol="0" anchor="t">
            <a:spAutoFit/>
          </a:bodyPr>
          <a:lstStyle/>
          <a:p>
            <a:pPr algn="ctr">
              <a:lnSpc>
                <a:spcPts val="8539"/>
              </a:lnSpc>
            </a:pPr>
            <a:r>
              <a:rPr lang="en-US" sz="6099">
                <a:solidFill>
                  <a:srgbClr val="FFFFFF"/>
                </a:solidFill>
                <a:latin typeface="Raleway"/>
                <a:ea typeface="Raleway"/>
                <a:cs typeface="Raleway"/>
                <a:sym typeface="Raleway"/>
              </a:rPr>
              <a:t>うつ病の原因とは</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7"/>
        </a:solidFill>
        <a:effectLst/>
      </p:bgPr>
    </p:bg>
    <p:spTree>
      <p:nvGrpSpPr>
        <p:cNvPr id="1" name=""/>
        <p:cNvGrpSpPr/>
        <p:nvPr/>
      </p:nvGrpSpPr>
      <p:grpSpPr>
        <a:xfrm>
          <a:off x="0" y="0"/>
          <a:ext cx="0" cy="0"/>
          <a:chOff x="0" y="0"/>
          <a:chExt cx="0" cy="0"/>
        </a:xfrm>
      </p:grpSpPr>
      <p:sp>
        <p:nvSpPr>
          <p:cNvPr id="2" name="Freeform 2"/>
          <p:cNvSpPr/>
          <p:nvPr/>
        </p:nvSpPr>
        <p:spPr>
          <a:xfrm>
            <a:off x="9543618" y="2426754"/>
            <a:ext cx="7208765" cy="6831546"/>
          </a:xfrm>
          <a:custGeom>
            <a:avLst/>
            <a:gdLst/>
            <a:ahLst/>
            <a:cxnLst/>
            <a:rect l="l" t="t" r="r" b="b"/>
            <a:pathLst>
              <a:path w="7208765" h="6831546">
                <a:moveTo>
                  <a:pt x="0" y="0"/>
                </a:moveTo>
                <a:lnTo>
                  <a:pt x="7208764" y="0"/>
                </a:lnTo>
                <a:lnTo>
                  <a:pt x="7208764" y="6831546"/>
                </a:lnTo>
                <a:lnTo>
                  <a:pt x="0" y="6831546"/>
                </a:lnTo>
                <a:lnTo>
                  <a:pt x="0" y="0"/>
                </a:lnTo>
                <a:close/>
              </a:path>
            </a:pathLst>
          </a:custGeom>
          <a:blipFill>
            <a:blip r:embed="rId2"/>
            <a:stretch>
              <a:fillRect t="-5521"/>
            </a:stretch>
          </a:blipFill>
        </p:spPr>
        <p:txBody>
          <a:bodyPr/>
          <a:lstStyle/>
          <a:p>
            <a:endParaRPr lang="ja-JP" altLang="en-US"/>
          </a:p>
        </p:txBody>
      </p:sp>
      <p:sp>
        <p:nvSpPr>
          <p:cNvPr id="3" name="Freeform 3"/>
          <p:cNvSpPr/>
          <p:nvPr/>
        </p:nvSpPr>
        <p:spPr>
          <a:xfrm>
            <a:off x="1028700" y="2426754"/>
            <a:ext cx="7261182" cy="7261182"/>
          </a:xfrm>
          <a:custGeom>
            <a:avLst/>
            <a:gdLst/>
            <a:ahLst/>
            <a:cxnLst/>
            <a:rect l="l" t="t" r="r" b="b"/>
            <a:pathLst>
              <a:path w="7261182" h="7261182">
                <a:moveTo>
                  <a:pt x="0" y="0"/>
                </a:moveTo>
                <a:lnTo>
                  <a:pt x="7261182" y="0"/>
                </a:lnTo>
                <a:lnTo>
                  <a:pt x="7261182" y="7261182"/>
                </a:lnTo>
                <a:lnTo>
                  <a:pt x="0" y="7261182"/>
                </a:lnTo>
                <a:lnTo>
                  <a:pt x="0" y="0"/>
                </a:lnTo>
                <a:close/>
              </a:path>
            </a:pathLst>
          </a:custGeom>
          <a:blipFill>
            <a:blip r:embed="rId3"/>
            <a:stretch>
              <a:fillRect/>
            </a:stretch>
          </a:blipFill>
        </p:spPr>
        <p:txBody>
          <a:bodyPr/>
          <a:lstStyle/>
          <a:p>
            <a:endParaRPr lang="ja-JP" altLang="en-US"/>
          </a:p>
        </p:txBody>
      </p:sp>
      <p:sp>
        <p:nvSpPr>
          <p:cNvPr id="4" name="TextBox 4"/>
          <p:cNvSpPr txBox="1"/>
          <p:nvPr/>
        </p:nvSpPr>
        <p:spPr>
          <a:xfrm>
            <a:off x="1863744" y="150178"/>
            <a:ext cx="12852276" cy="1576069"/>
          </a:xfrm>
          <a:prstGeom prst="rect">
            <a:avLst/>
          </a:prstGeom>
        </p:spPr>
        <p:txBody>
          <a:bodyPr lIns="0" tIns="0" rIns="0" bIns="0" rtlCol="0" anchor="t">
            <a:spAutoFit/>
          </a:bodyPr>
          <a:lstStyle/>
          <a:p>
            <a:pPr algn="ctr">
              <a:lnSpc>
                <a:spcPts val="12880"/>
              </a:lnSpc>
            </a:pPr>
            <a:r>
              <a:rPr lang="en-US" sz="9200">
                <a:solidFill>
                  <a:srgbClr val="000000"/>
                </a:solidFill>
                <a:latin typeface="Raleway"/>
                <a:ea typeface="Raleway"/>
                <a:cs typeface="Raleway"/>
                <a:sym typeface="Raleway"/>
              </a:rPr>
              <a:t>うつ病はパートの集まり</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txBody>
          <a:bodyPr/>
          <a:lstStyle/>
          <a:p>
            <a:endParaRPr lang="ja-JP" altLang="en-US"/>
          </a:p>
        </p:txBody>
      </p:sp>
      <p:sp>
        <p:nvSpPr>
          <p:cNvPr id="3" name="Freeform 3"/>
          <p:cNvSpPr/>
          <p:nvPr/>
        </p:nvSpPr>
        <p:spPr>
          <a:xfrm>
            <a:off x="557475" y="317897"/>
            <a:ext cx="8721307" cy="8721307"/>
          </a:xfrm>
          <a:custGeom>
            <a:avLst/>
            <a:gdLst/>
            <a:ahLst/>
            <a:cxnLst/>
            <a:rect l="l" t="t" r="r" b="b"/>
            <a:pathLst>
              <a:path w="8721307" h="8721307">
                <a:moveTo>
                  <a:pt x="0" y="0"/>
                </a:moveTo>
                <a:lnTo>
                  <a:pt x="8721307" y="0"/>
                </a:lnTo>
                <a:lnTo>
                  <a:pt x="8721307" y="8721307"/>
                </a:lnTo>
                <a:lnTo>
                  <a:pt x="0" y="8721307"/>
                </a:lnTo>
                <a:lnTo>
                  <a:pt x="0" y="0"/>
                </a:lnTo>
                <a:close/>
              </a:path>
            </a:pathLst>
          </a:custGeom>
          <a:blipFill>
            <a:blip r:embed="rId3"/>
            <a:stretch>
              <a:fillRect/>
            </a:stretch>
          </a:blipFill>
        </p:spPr>
        <p:txBody>
          <a:bodyPr/>
          <a:lstStyle/>
          <a:p>
            <a:endParaRPr lang="ja-JP" altLang="en-US"/>
          </a:p>
        </p:txBody>
      </p:sp>
      <p:sp>
        <p:nvSpPr>
          <p:cNvPr id="4" name="Freeform 4"/>
          <p:cNvSpPr/>
          <p:nvPr/>
        </p:nvSpPr>
        <p:spPr>
          <a:xfrm>
            <a:off x="9278782" y="4129316"/>
            <a:ext cx="9236526" cy="6157684"/>
          </a:xfrm>
          <a:custGeom>
            <a:avLst/>
            <a:gdLst/>
            <a:ahLst/>
            <a:cxnLst/>
            <a:rect l="l" t="t" r="r" b="b"/>
            <a:pathLst>
              <a:path w="9236526" h="6157684">
                <a:moveTo>
                  <a:pt x="0" y="0"/>
                </a:moveTo>
                <a:lnTo>
                  <a:pt x="9236526" y="0"/>
                </a:lnTo>
                <a:lnTo>
                  <a:pt x="9236526" y="6157684"/>
                </a:lnTo>
                <a:lnTo>
                  <a:pt x="0" y="6157684"/>
                </a:lnTo>
                <a:lnTo>
                  <a:pt x="0" y="0"/>
                </a:lnTo>
                <a:close/>
              </a:path>
            </a:pathLst>
          </a:custGeom>
          <a:blipFill>
            <a:blip r:embed="rId4"/>
            <a:stretch>
              <a:fillRect/>
            </a:stretch>
          </a:blipFill>
        </p:spPr>
        <p:txBody>
          <a:bodyPr/>
          <a:lstStyle/>
          <a:p>
            <a:endParaRPr lang="ja-JP"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000">
            <a:off x="-304919" y="-564007"/>
            <a:ext cx="18897839" cy="11415014"/>
          </a:xfrm>
          <a:custGeom>
            <a:avLst/>
            <a:gdLst/>
            <a:ahLst/>
            <a:cxnLst/>
            <a:rect l="l" t="t" r="r" b="b"/>
            <a:pathLst>
              <a:path w="18897839" h="11415014">
                <a:moveTo>
                  <a:pt x="0" y="1148313"/>
                </a:moveTo>
                <a:lnTo>
                  <a:pt x="18251912" y="0"/>
                </a:lnTo>
                <a:lnTo>
                  <a:pt x="18897838" y="10266701"/>
                </a:lnTo>
                <a:lnTo>
                  <a:pt x="645926" y="11415014"/>
                </a:lnTo>
                <a:lnTo>
                  <a:pt x="0" y="1148313"/>
                </a:lnTo>
                <a:close/>
              </a:path>
            </a:pathLst>
          </a:custGeom>
          <a:blipFill>
            <a:blip r:embed="rId2"/>
            <a:stretch>
              <a:fillRect l="-15406" t="-2466" r="-3857" b="-8595"/>
            </a:stretch>
          </a:blipFill>
        </p:spPr>
        <p:txBody>
          <a:bodyPr/>
          <a:lstStyle/>
          <a:p>
            <a:endParaRPr lang="ja-JP" altLang="en-US"/>
          </a:p>
        </p:txBody>
      </p:sp>
      <p:sp>
        <p:nvSpPr>
          <p:cNvPr id="3" name="TextBox 3"/>
          <p:cNvSpPr txBox="1"/>
          <p:nvPr/>
        </p:nvSpPr>
        <p:spPr>
          <a:xfrm>
            <a:off x="1310542" y="819497"/>
            <a:ext cx="18288000" cy="958222"/>
          </a:xfrm>
          <a:prstGeom prst="rect">
            <a:avLst/>
          </a:prstGeom>
        </p:spPr>
        <p:txBody>
          <a:bodyPr lIns="0" tIns="0" rIns="0" bIns="0" rtlCol="0" anchor="t">
            <a:spAutoFit/>
          </a:bodyPr>
          <a:lstStyle/>
          <a:p>
            <a:pPr marL="0" lvl="0" indent="0" algn="l">
              <a:lnSpc>
                <a:spcPts val="7140"/>
              </a:lnSpc>
            </a:pPr>
            <a:r>
              <a:rPr lang="en-US" sz="6800">
                <a:solidFill>
                  <a:srgbClr val="FFFFFF"/>
                </a:solidFill>
                <a:latin typeface="Raleway"/>
                <a:ea typeface="Raleway"/>
                <a:cs typeface="Raleway"/>
                <a:sym typeface="Raleway"/>
              </a:rPr>
              <a:t>2週間の運動不足による筋肉量の減少</a:t>
            </a:r>
          </a:p>
        </p:txBody>
      </p:sp>
      <p:sp>
        <p:nvSpPr>
          <p:cNvPr id="4" name="TextBox 4"/>
          <p:cNvSpPr txBox="1"/>
          <p:nvPr/>
        </p:nvSpPr>
        <p:spPr>
          <a:xfrm>
            <a:off x="5501706" y="3224748"/>
            <a:ext cx="11757594" cy="7415504"/>
          </a:xfrm>
          <a:prstGeom prst="rect">
            <a:avLst/>
          </a:prstGeom>
        </p:spPr>
        <p:txBody>
          <a:bodyPr lIns="0" tIns="0" rIns="0" bIns="0" rtlCol="0" anchor="t">
            <a:spAutoFit/>
          </a:bodyPr>
          <a:lstStyle/>
          <a:p>
            <a:pPr algn="l">
              <a:lnSpc>
                <a:spcPts val="7246"/>
              </a:lnSpc>
            </a:pPr>
            <a:r>
              <a:rPr lang="en-US" sz="5175" b="1">
                <a:solidFill>
                  <a:srgbClr val="FFFFFF"/>
                </a:solidFill>
                <a:latin typeface="Raleway Bold"/>
                <a:ea typeface="Raleway Bold"/>
                <a:cs typeface="Raleway Bold"/>
                <a:sym typeface="Raleway Bold"/>
              </a:rPr>
              <a:t>筋力の低下：若者で28%、高齢者で23%</a:t>
            </a:r>
          </a:p>
          <a:p>
            <a:pPr algn="l">
              <a:lnSpc>
                <a:spcPts val="7246"/>
              </a:lnSpc>
            </a:pPr>
            <a:endParaRPr lang="en-US" sz="5175" b="1">
              <a:solidFill>
                <a:srgbClr val="FFFFFF"/>
              </a:solidFill>
              <a:latin typeface="Raleway Bold"/>
              <a:ea typeface="Raleway Bold"/>
              <a:cs typeface="Raleway Bold"/>
              <a:sym typeface="Raleway Bold"/>
            </a:endParaRPr>
          </a:p>
          <a:p>
            <a:pPr algn="l">
              <a:lnSpc>
                <a:spcPts val="7246"/>
              </a:lnSpc>
            </a:pPr>
            <a:r>
              <a:rPr lang="en-US" sz="5175" b="1">
                <a:solidFill>
                  <a:srgbClr val="FFFFFF"/>
                </a:solidFill>
                <a:latin typeface="Raleway Bold"/>
                <a:ea typeface="Raleway Bold"/>
                <a:cs typeface="Raleway Bold"/>
                <a:sym typeface="Raleway Bold"/>
              </a:rPr>
              <a:t>筋肉量の減少：若者で約485g、高齢者で約250g</a:t>
            </a:r>
          </a:p>
          <a:p>
            <a:pPr algn="l">
              <a:lnSpc>
                <a:spcPts val="7246"/>
              </a:lnSpc>
            </a:pPr>
            <a:endParaRPr lang="en-US" sz="5175" b="1">
              <a:solidFill>
                <a:srgbClr val="FFFFFF"/>
              </a:solidFill>
              <a:latin typeface="Raleway Bold"/>
              <a:ea typeface="Raleway Bold"/>
              <a:cs typeface="Raleway Bold"/>
              <a:sym typeface="Raleway Bold"/>
            </a:endParaRPr>
          </a:p>
          <a:p>
            <a:pPr marL="0" lvl="0" indent="0" algn="l">
              <a:lnSpc>
                <a:spcPts val="7526"/>
              </a:lnSpc>
            </a:pPr>
            <a:r>
              <a:rPr lang="en-US" sz="5375" b="1">
                <a:solidFill>
                  <a:srgbClr val="FFFFFF"/>
                </a:solidFill>
                <a:latin typeface="Raleway Bold"/>
                <a:ea typeface="Raleway Bold"/>
                <a:cs typeface="Raleway Bold"/>
                <a:sym typeface="Raleway Bold"/>
              </a:rPr>
              <a:t>失った筋肉を元に戻すには、運動不足の期間の</a:t>
            </a:r>
            <a:r>
              <a:rPr lang="en-US" sz="5375" b="1" u="sng">
                <a:solidFill>
                  <a:srgbClr val="FFFFFF"/>
                </a:solidFill>
                <a:latin typeface="Raleway Bold"/>
                <a:ea typeface="Raleway Bold"/>
                <a:cs typeface="Raleway Bold"/>
                <a:sym typeface="Raleway Bold"/>
              </a:rPr>
              <a:t>約3倍の時間が必要</a:t>
            </a:r>
          </a:p>
          <a:p>
            <a:pPr marL="0" lvl="0" indent="0" algn="l">
              <a:lnSpc>
                <a:spcPts val="3746"/>
              </a:lnSpc>
            </a:pPr>
            <a:endParaRPr lang="en-US" sz="5375" b="1" u="sng">
              <a:solidFill>
                <a:srgbClr val="FFFFFF"/>
              </a:solidFill>
              <a:latin typeface="Raleway Bold"/>
              <a:ea typeface="Raleway Bold"/>
              <a:cs typeface="Raleway Bold"/>
              <a:sym typeface="Raleway Bold"/>
            </a:endParaRPr>
          </a:p>
          <a:p>
            <a:pPr marL="0" lvl="0" indent="0" algn="l">
              <a:lnSpc>
                <a:spcPts val="3746"/>
              </a:lnSpc>
            </a:pPr>
            <a:endParaRPr lang="en-US" sz="5375" b="1" u="sng">
              <a:solidFill>
                <a:srgbClr val="FFFFFF"/>
              </a:solidFill>
              <a:latin typeface="Raleway Bold"/>
              <a:ea typeface="Raleway Bold"/>
              <a:cs typeface="Raleway Bold"/>
              <a:sym typeface="Raleway Bold"/>
            </a:endParaRPr>
          </a:p>
        </p:txBody>
      </p:sp>
      <p:sp>
        <p:nvSpPr>
          <p:cNvPr id="5" name="AutoShape 5"/>
          <p:cNvSpPr/>
          <p:nvPr/>
        </p:nvSpPr>
        <p:spPr>
          <a:xfrm>
            <a:off x="2210699" y="4069111"/>
            <a:ext cx="13844095" cy="0"/>
          </a:xfrm>
          <a:prstGeom prst="line">
            <a:avLst/>
          </a:prstGeom>
          <a:ln w="38100" cap="flat">
            <a:solidFill>
              <a:srgbClr val="646464"/>
            </a:solidFill>
            <a:prstDash val="solid"/>
            <a:headEnd type="none" w="sm" len="sm"/>
            <a:tailEnd type="none" w="sm" len="sm"/>
          </a:ln>
        </p:spPr>
        <p:txBody>
          <a:bodyPr/>
          <a:lstStyle/>
          <a:p>
            <a:endParaRPr lang="ja-JP" altLang="en-US"/>
          </a:p>
        </p:txBody>
      </p:sp>
      <p:sp>
        <p:nvSpPr>
          <p:cNvPr id="6" name="TextBox 6"/>
          <p:cNvSpPr txBox="1"/>
          <p:nvPr/>
        </p:nvSpPr>
        <p:spPr>
          <a:xfrm>
            <a:off x="5197869" y="2161875"/>
            <a:ext cx="11753493" cy="533398"/>
          </a:xfrm>
          <a:prstGeom prst="rect">
            <a:avLst/>
          </a:prstGeom>
        </p:spPr>
        <p:txBody>
          <a:bodyPr lIns="0" tIns="0" rIns="0" bIns="0" rtlCol="0" anchor="t">
            <a:spAutoFit/>
          </a:bodyPr>
          <a:lstStyle/>
          <a:p>
            <a:pPr algn="ctr">
              <a:lnSpc>
                <a:spcPts val="2100"/>
              </a:lnSpc>
            </a:pPr>
            <a:r>
              <a:rPr lang="en-US" sz="1500" b="1">
                <a:solidFill>
                  <a:srgbClr val="FFFFFF"/>
                </a:solidFill>
                <a:latin typeface="Raleway Bold"/>
                <a:ea typeface="Raleway Bold"/>
                <a:cs typeface="Raleway Bold"/>
                <a:sym typeface="Raleway Bold"/>
              </a:rPr>
              <a:t>Suetta C, et al. (2009). "Age-related changes in human skeletal muscle after immobilization and retraining."</a:t>
            </a:r>
          </a:p>
          <a:p>
            <a:pPr algn="ctr">
              <a:lnSpc>
                <a:spcPts val="2100"/>
              </a:lnSpc>
            </a:pPr>
            <a:r>
              <a:rPr lang="en-US" sz="1500" b="1">
                <a:solidFill>
                  <a:srgbClr val="FFFFFF"/>
                </a:solidFill>
                <a:latin typeface="Raleway Bold"/>
                <a:ea typeface="Raleway Bold"/>
                <a:cs typeface="Raleway Bold"/>
                <a:sym typeface="Raleway Bold"/>
              </a:rPr>
              <a:t>Journal of Applied Physiology, 107(4), 1172-1180.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000">
            <a:off x="-304919" y="-564007"/>
            <a:ext cx="18897839" cy="11415014"/>
          </a:xfrm>
          <a:custGeom>
            <a:avLst/>
            <a:gdLst/>
            <a:ahLst/>
            <a:cxnLst/>
            <a:rect l="l" t="t" r="r" b="b"/>
            <a:pathLst>
              <a:path w="18897839" h="11415014">
                <a:moveTo>
                  <a:pt x="0" y="1148313"/>
                </a:moveTo>
                <a:lnTo>
                  <a:pt x="18251912" y="0"/>
                </a:lnTo>
                <a:lnTo>
                  <a:pt x="18897838" y="10266701"/>
                </a:lnTo>
                <a:lnTo>
                  <a:pt x="645926" y="11415014"/>
                </a:lnTo>
                <a:lnTo>
                  <a:pt x="0" y="1148313"/>
                </a:lnTo>
                <a:close/>
              </a:path>
            </a:pathLst>
          </a:custGeom>
          <a:blipFill>
            <a:blip r:embed="rId2"/>
            <a:stretch>
              <a:fillRect l="-15406" t="-2466" r="-3857" b="-8595"/>
            </a:stretch>
          </a:blipFill>
        </p:spPr>
        <p:txBody>
          <a:bodyPr/>
          <a:lstStyle/>
          <a:p>
            <a:endParaRPr lang="ja-JP" altLang="en-US"/>
          </a:p>
        </p:txBody>
      </p:sp>
      <p:sp>
        <p:nvSpPr>
          <p:cNvPr id="3" name="TextBox 3"/>
          <p:cNvSpPr txBox="1"/>
          <p:nvPr/>
        </p:nvSpPr>
        <p:spPr>
          <a:xfrm>
            <a:off x="5454888" y="4555412"/>
            <a:ext cx="12123470" cy="3750702"/>
          </a:xfrm>
          <a:prstGeom prst="rect">
            <a:avLst/>
          </a:prstGeom>
        </p:spPr>
        <p:txBody>
          <a:bodyPr lIns="0" tIns="0" rIns="0" bIns="0" rtlCol="0" anchor="t">
            <a:spAutoFit/>
          </a:bodyPr>
          <a:lstStyle/>
          <a:p>
            <a:pPr marL="0" lvl="0" indent="0" algn="l">
              <a:lnSpc>
                <a:spcPts val="10193"/>
              </a:lnSpc>
            </a:pPr>
            <a:r>
              <a:rPr lang="en-US" sz="5480" b="1">
                <a:solidFill>
                  <a:srgbClr val="FFFFFF"/>
                </a:solidFill>
                <a:latin typeface="Raleway Bold"/>
                <a:ea typeface="Raleway Bold"/>
                <a:cs typeface="Raleway Bold"/>
                <a:sym typeface="Raleway Bold"/>
              </a:rPr>
              <a:t>1日約7,000歩歩いている人が、意図的に歩数を約2,000歩に減らして2週間過ごしたところ、脚の筋肉量が約4%減少</a:t>
            </a:r>
          </a:p>
        </p:txBody>
      </p:sp>
      <p:sp>
        <p:nvSpPr>
          <p:cNvPr id="4" name="AutoShape 4"/>
          <p:cNvSpPr/>
          <p:nvPr/>
        </p:nvSpPr>
        <p:spPr>
          <a:xfrm>
            <a:off x="2210699" y="4069111"/>
            <a:ext cx="13844095" cy="0"/>
          </a:xfrm>
          <a:prstGeom prst="line">
            <a:avLst/>
          </a:prstGeom>
          <a:ln w="38100" cap="flat">
            <a:solidFill>
              <a:srgbClr val="646464"/>
            </a:solidFill>
            <a:prstDash val="solid"/>
            <a:headEnd type="none" w="sm" len="sm"/>
            <a:tailEnd type="none" w="sm" len="sm"/>
          </a:ln>
        </p:spPr>
        <p:txBody>
          <a:bodyPr/>
          <a:lstStyle/>
          <a:p>
            <a:endParaRPr lang="ja-JP" altLang="en-US"/>
          </a:p>
        </p:txBody>
      </p:sp>
      <p:sp>
        <p:nvSpPr>
          <p:cNvPr id="5" name="TextBox 5"/>
          <p:cNvSpPr txBox="1"/>
          <p:nvPr/>
        </p:nvSpPr>
        <p:spPr>
          <a:xfrm>
            <a:off x="3004168" y="885825"/>
            <a:ext cx="12102926" cy="1153987"/>
          </a:xfrm>
          <a:prstGeom prst="rect">
            <a:avLst/>
          </a:prstGeom>
        </p:spPr>
        <p:txBody>
          <a:bodyPr lIns="0" tIns="0" rIns="0" bIns="0" rtlCol="0" anchor="t">
            <a:spAutoFit/>
          </a:bodyPr>
          <a:lstStyle/>
          <a:p>
            <a:pPr algn="ctr">
              <a:lnSpc>
                <a:spcPts val="9369"/>
              </a:lnSpc>
            </a:pPr>
            <a:r>
              <a:rPr lang="en-US" sz="6692" b="1">
                <a:solidFill>
                  <a:srgbClr val="FFFFFF"/>
                </a:solidFill>
                <a:latin typeface="Raleway Bold"/>
                <a:ea typeface="Raleway Bold"/>
                <a:cs typeface="Raleway Bold"/>
                <a:sym typeface="Raleway Bold"/>
              </a:rPr>
              <a:t> 日常生活での活動量減少の影響</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835719" y="5914422"/>
            <a:ext cx="4828520" cy="3343878"/>
          </a:xfrm>
          <a:prstGeom prst="rect">
            <a:avLst/>
          </a:prstGeom>
        </p:spPr>
        <p:txBody>
          <a:bodyPr lIns="0" tIns="0" rIns="0" bIns="0" rtlCol="0" anchor="t">
            <a:spAutoFit/>
          </a:bodyPr>
          <a:lstStyle/>
          <a:p>
            <a:pPr marL="0" lvl="0" indent="0" algn="ctr">
              <a:lnSpc>
                <a:spcPts val="5216"/>
              </a:lnSpc>
              <a:spcBef>
                <a:spcPct val="0"/>
              </a:spcBef>
            </a:pPr>
            <a:r>
              <a:rPr lang="en-US" sz="3726" u="none" strike="noStrike">
                <a:solidFill>
                  <a:srgbClr val="E0E0E0"/>
                </a:solidFill>
                <a:latin typeface="Nyutro Sans"/>
                <a:ea typeface="Nyutro Sans"/>
                <a:cs typeface="Nyutro Sans"/>
                <a:sym typeface="Nyutro Sans"/>
              </a:rPr>
              <a:t>厚労省研究班（2009）によると、100時間超の時間外労働が1か月続くと精神障害発症率が急上昇</a:t>
            </a:r>
          </a:p>
        </p:txBody>
      </p:sp>
      <p:sp>
        <p:nvSpPr>
          <p:cNvPr id="4" name="TextBox 4"/>
          <p:cNvSpPr txBox="1"/>
          <p:nvPr/>
        </p:nvSpPr>
        <p:spPr>
          <a:xfrm>
            <a:off x="6194445" y="5923947"/>
            <a:ext cx="5448300" cy="2677796"/>
          </a:xfrm>
          <a:prstGeom prst="rect">
            <a:avLst/>
          </a:prstGeom>
        </p:spPr>
        <p:txBody>
          <a:bodyPr lIns="0" tIns="0" rIns="0" bIns="0" rtlCol="0" anchor="t">
            <a:spAutoFit/>
          </a:bodyPr>
          <a:lstStyle/>
          <a:p>
            <a:pPr marL="0" lvl="0" indent="0" algn="ctr">
              <a:lnSpc>
                <a:spcPts val="5179"/>
              </a:lnSpc>
              <a:spcBef>
                <a:spcPct val="0"/>
              </a:spcBef>
            </a:pPr>
            <a:r>
              <a:rPr lang="en-US" sz="3699" u="none" strike="noStrike">
                <a:solidFill>
                  <a:srgbClr val="E0E0E0"/>
                </a:solidFill>
                <a:latin typeface="Nyutro Sans"/>
                <a:ea typeface="Nyutro Sans"/>
                <a:cs typeface="Nyutro Sans"/>
                <a:sym typeface="Nyutro Sans"/>
              </a:rPr>
              <a:t>宮本ら（2012）は、長時間労働が6か月以上続いた後に追加ストレスでうつ病発症が多いと報告</a:t>
            </a:r>
          </a:p>
        </p:txBody>
      </p:sp>
      <p:sp>
        <p:nvSpPr>
          <p:cNvPr id="5" name="TextBox 5"/>
          <p:cNvSpPr txBox="1"/>
          <p:nvPr/>
        </p:nvSpPr>
        <p:spPr>
          <a:xfrm>
            <a:off x="11945690" y="6006464"/>
            <a:ext cx="5448300" cy="3251836"/>
          </a:xfrm>
          <a:prstGeom prst="rect">
            <a:avLst/>
          </a:prstGeom>
        </p:spPr>
        <p:txBody>
          <a:bodyPr lIns="0" tIns="0" rIns="0" bIns="0" rtlCol="0" anchor="t">
            <a:spAutoFit/>
          </a:bodyPr>
          <a:lstStyle/>
          <a:p>
            <a:pPr marL="0" lvl="0" indent="0" algn="ctr">
              <a:lnSpc>
                <a:spcPts val="5039"/>
              </a:lnSpc>
              <a:spcBef>
                <a:spcPct val="0"/>
              </a:spcBef>
            </a:pPr>
            <a:r>
              <a:rPr lang="en-US" sz="3599" u="none" strike="noStrike">
                <a:solidFill>
                  <a:srgbClr val="E0E0E0"/>
                </a:solidFill>
                <a:latin typeface="Nyutro Sans"/>
                <a:ea typeface="Nyutro Sans"/>
                <a:cs typeface="Nyutro Sans"/>
                <a:sym typeface="Nyutro Sans"/>
              </a:rPr>
              <a:t>内閣府（2019）は、過労関連うつ病が20〜50代男性に多く、過労死認定例の約半数でうつ病診断があったと指摘</a:t>
            </a:r>
          </a:p>
        </p:txBody>
      </p:sp>
      <p:sp>
        <p:nvSpPr>
          <p:cNvPr id="6" name="TextBox 6"/>
          <p:cNvSpPr txBox="1"/>
          <p:nvPr/>
        </p:nvSpPr>
        <p:spPr>
          <a:xfrm>
            <a:off x="2105025" y="1638300"/>
            <a:ext cx="14077950" cy="1295400"/>
          </a:xfrm>
          <a:prstGeom prst="rect">
            <a:avLst/>
          </a:prstGeom>
        </p:spPr>
        <p:txBody>
          <a:bodyPr lIns="0" tIns="0" rIns="0" bIns="0" rtlCol="0" anchor="t">
            <a:spAutoFit/>
          </a:bodyPr>
          <a:lstStyle/>
          <a:p>
            <a:pPr marL="0" lvl="0" indent="0" algn="ctr">
              <a:lnSpc>
                <a:spcPts val="8100"/>
              </a:lnSpc>
            </a:pPr>
            <a:r>
              <a:rPr lang="en-US" sz="9000" b="1" spc="-89">
                <a:solidFill>
                  <a:srgbClr val="E0E0E0"/>
                </a:solidFill>
                <a:latin typeface="Nyutro Sans Heavy"/>
                <a:ea typeface="Nyutro Sans Heavy"/>
                <a:cs typeface="Nyutro Sans Heavy"/>
                <a:sym typeface="Nyutro Sans Heavy"/>
              </a:rPr>
              <a:t>うつ病と過労の関連研究</a:t>
            </a:r>
          </a:p>
        </p:txBody>
      </p:sp>
      <p:sp>
        <p:nvSpPr>
          <p:cNvPr id="7" name="Freeform 7"/>
          <p:cNvSpPr/>
          <p:nvPr/>
        </p:nvSpPr>
        <p:spPr>
          <a:xfrm>
            <a:off x="2298326" y="3987949"/>
            <a:ext cx="1903307" cy="899745"/>
          </a:xfrm>
          <a:custGeom>
            <a:avLst/>
            <a:gdLst/>
            <a:ahLst/>
            <a:cxnLst/>
            <a:rect l="l" t="t" r="r" b="b"/>
            <a:pathLst>
              <a:path w="1903307" h="899745">
                <a:moveTo>
                  <a:pt x="0" y="0"/>
                </a:moveTo>
                <a:lnTo>
                  <a:pt x="1903307" y="0"/>
                </a:lnTo>
                <a:lnTo>
                  <a:pt x="1903307" y="899745"/>
                </a:lnTo>
                <a:lnTo>
                  <a:pt x="0" y="8997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8" name="Freeform 8"/>
          <p:cNvSpPr/>
          <p:nvPr/>
        </p:nvSpPr>
        <p:spPr>
          <a:xfrm>
            <a:off x="7978879" y="3987949"/>
            <a:ext cx="1903307" cy="899745"/>
          </a:xfrm>
          <a:custGeom>
            <a:avLst/>
            <a:gdLst/>
            <a:ahLst/>
            <a:cxnLst/>
            <a:rect l="l" t="t" r="r" b="b"/>
            <a:pathLst>
              <a:path w="1903307" h="899745">
                <a:moveTo>
                  <a:pt x="0" y="0"/>
                </a:moveTo>
                <a:lnTo>
                  <a:pt x="1903307" y="0"/>
                </a:lnTo>
                <a:lnTo>
                  <a:pt x="1903307" y="899745"/>
                </a:lnTo>
                <a:lnTo>
                  <a:pt x="0" y="8997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9" name="Freeform 9"/>
          <p:cNvSpPr/>
          <p:nvPr/>
        </p:nvSpPr>
        <p:spPr>
          <a:xfrm>
            <a:off x="13718186" y="3987949"/>
            <a:ext cx="1903307" cy="899745"/>
          </a:xfrm>
          <a:custGeom>
            <a:avLst/>
            <a:gdLst/>
            <a:ahLst/>
            <a:cxnLst/>
            <a:rect l="l" t="t" r="r" b="b"/>
            <a:pathLst>
              <a:path w="1903307" h="899745">
                <a:moveTo>
                  <a:pt x="0" y="0"/>
                </a:moveTo>
                <a:lnTo>
                  <a:pt x="1903308" y="0"/>
                </a:lnTo>
                <a:lnTo>
                  <a:pt x="1903308" y="899745"/>
                </a:lnTo>
                <a:lnTo>
                  <a:pt x="0" y="8997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AutoShape 3"/>
          <p:cNvSpPr/>
          <p:nvPr/>
        </p:nvSpPr>
        <p:spPr>
          <a:xfrm>
            <a:off x="0" y="2626834"/>
            <a:ext cx="18288000" cy="1532033"/>
          </a:xfrm>
          <a:prstGeom prst="rect">
            <a:avLst/>
          </a:prstGeom>
          <a:solidFill>
            <a:srgbClr val="FFFFFF"/>
          </a:solidFill>
        </p:spPr>
        <p:txBody>
          <a:bodyPr/>
          <a:lstStyle/>
          <a:p>
            <a:endParaRPr lang="ja-JP" altLang="en-US"/>
          </a:p>
        </p:txBody>
      </p:sp>
      <p:sp>
        <p:nvSpPr>
          <p:cNvPr id="4" name="AutoShape 4"/>
          <p:cNvSpPr/>
          <p:nvPr/>
        </p:nvSpPr>
        <p:spPr>
          <a:xfrm>
            <a:off x="0" y="4158867"/>
            <a:ext cx="18288000" cy="1532033"/>
          </a:xfrm>
          <a:prstGeom prst="rect">
            <a:avLst/>
          </a:prstGeom>
          <a:solidFill>
            <a:srgbClr val="FFFFFF"/>
          </a:solidFill>
        </p:spPr>
        <p:txBody>
          <a:bodyPr/>
          <a:lstStyle/>
          <a:p>
            <a:endParaRPr lang="ja-JP" altLang="en-US"/>
          </a:p>
        </p:txBody>
      </p:sp>
      <p:sp>
        <p:nvSpPr>
          <p:cNvPr id="5" name="AutoShape 5"/>
          <p:cNvSpPr/>
          <p:nvPr/>
        </p:nvSpPr>
        <p:spPr>
          <a:xfrm>
            <a:off x="0" y="5690901"/>
            <a:ext cx="18288000" cy="1532033"/>
          </a:xfrm>
          <a:prstGeom prst="rect">
            <a:avLst/>
          </a:prstGeom>
          <a:solidFill>
            <a:srgbClr val="FFFFFF"/>
          </a:solidFill>
        </p:spPr>
        <p:txBody>
          <a:bodyPr/>
          <a:lstStyle/>
          <a:p>
            <a:endParaRPr lang="ja-JP" altLang="en-US"/>
          </a:p>
        </p:txBody>
      </p:sp>
      <p:sp>
        <p:nvSpPr>
          <p:cNvPr id="6" name="AutoShape 6"/>
          <p:cNvSpPr/>
          <p:nvPr/>
        </p:nvSpPr>
        <p:spPr>
          <a:xfrm>
            <a:off x="0" y="7222934"/>
            <a:ext cx="18288000" cy="1532033"/>
          </a:xfrm>
          <a:prstGeom prst="rect">
            <a:avLst/>
          </a:prstGeom>
          <a:solidFill>
            <a:srgbClr val="FFFFFF"/>
          </a:solidFill>
        </p:spPr>
        <p:txBody>
          <a:bodyPr/>
          <a:lstStyle/>
          <a:p>
            <a:endParaRPr lang="ja-JP" altLang="en-US"/>
          </a:p>
        </p:txBody>
      </p:sp>
      <p:sp>
        <p:nvSpPr>
          <p:cNvPr id="7" name="AutoShape 7"/>
          <p:cNvSpPr/>
          <p:nvPr/>
        </p:nvSpPr>
        <p:spPr>
          <a:xfrm>
            <a:off x="0" y="8754967"/>
            <a:ext cx="18288000" cy="1532033"/>
          </a:xfrm>
          <a:prstGeom prst="rect">
            <a:avLst/>
          </a:prstGeom>
          <a:solidFill>
            <a:srgbClr val="FFFFFF"/>
          </a:solidFill>
        </p:spPr>
        <p:txBody>
          <a:bodyPr/>
          <a:lstStyle/>
          <a:p>
            <a:endParaRPr lang="ja-JP" altLang="en-US"/>
          </a:p>
        </p:txBody>
      </p:sp>
      <p:sp>
        <p:nvSpPr>
          <p:cNvPr id="8" name="Freeform 8"/>
          <p:cNvSpPr/>
          <p:nvPr/>
        </p:nvSpPr>
        <p:spPr>
          <a:xfrm>
            <a:off x="1028700" y="2892272"/>
            <a:ext cx="1001158" cy="1001158"/>
          </a:xfrm>
          <a:custGeom>
            <a:avLst/>
            <a:gdLst/>
            <a:ahLst/>
            <a:cxnLst/>
            <a:rect l="l" t="t" r="r" b="b"/>
            <a:pathLst>
              <a:path w="1001158" h="1001158">
                <a:moveTo>
                  <a:pt x="0" y="0"/>
                </a:moveTo>
                <a:lnTo>
                  <a:pt x="1001158" y="0"/>
                </a:lnTo>
                <a:lnTo>
                  <a:pt x="1001158" y="1001158"/>
                </a:lnTo>
                <a:lnTo>
                  <a:pt x="0" y="10011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9" name="TextBox 9"/>
          <p:cNvSpPr txBox="1"/>
          <p:nvPr/>
        </p:nvSpPr>
        <p:spPr>
          <a:xfrm>
            <a:off x="1028700" y="793581"/>
            <a:ext cx="16230600" cy="1066800"/>
          </a:xfrm>
          <a:prstGeom prst="rect">
            <a:avLst/>
          </a:prstGeom>
        </p:spPr>
        <p:txBody>
          <a:bodyPr lIns="0" tIns="0" rIns="0" bIns="0" rtlCol="0" anchor="t">
            <a:spAutoFit/>
          </a:bodyPr>
          <a:lstStyle/>
          <a:p>
            <a:pPr marL="0" lvl="0" indent="0" algn="ctr">
              <a:lnSpc>
                <a:spcPts val="8399"/>
              </a:lnSpc>
            </a:pPr>
            <a:r>
              <a:rPr lang="en-US" sz="6999">
                <a:solidFill>
                  <a:srgbClr val="FFFFFF"/>
                </a:solidFill>
                <a:latin typeface="Raleway"/>
                <a:ea typeface="Raleway"/>
                <a:cs typeface="Raleway"/>
                <a:sym typeface="Raleway"/>
              </a:rPr>
              <a:t>今日伝えたいこと</a:t>
            </a:r>
          </a:p>
        </p:txBody>
      </p:sp>
      <p:sp>
        <p:nvSpPr>
          <p:cNvPr id="10" name="TextBox 10"/>
          <p:cNvSpPr txBox="1"/>
          <p:nvPr/>
        </p:nvSpPr>
        <p:spPr>
          <a:xfrm>
            <a:off x="3319510" y="2942953"/>
            <a:ext cx="11492801" cy="804546"/>
          </a:xfrm>
          <a:prstGeom prst="rect">
            <a:avLst/>
          </a:prstGeom>
        </p:spPr>
        <p:txBody>
          <a:bodyPr lIns="0" tIns="0" rIns="0" bIns="0" rtlCol="0" anchor="t">
            <a:spAutoFit/>
          </a:bodyPr>
          <a:lstStyle/>
          <a:p>
            <a:pPr marL="0" lvl="0" indent="0" algn="l">
              <a:lnSpc>
                <a:spcPts val="6579"/>
              </a:lnSpc>
              <a:spcBef>
                <a:spcPct val="0"/>
              </a:spcBef>
            </a:pPr>
            <a:r>
              <a:rPr lang="en-US" sz="4699">
                <a:solidFill>
                  <a:srgbClr val="0A0A0A"/>
                </a:solidFill>
                <a:latin typeface="Raleway"/>
                <a:ea typeface="Raleway"/>
                <a:cs typeface="Raleway"/>
                <a:sym typeface="Raleway"/>
              </a:rPr>
              <a:t>うつ病とは何か？</a:t>
            </a:r>
          </a:p>
        </p:txBody>
      </p:sp>
      <p:sp>
        <p:nvSpPr>
          <p:cNvPr id="11" name="TextBox 11"/>
          <p:cNvSpPr txBox="1"/>
          <p:nvPr/>
        </p:nvSpPr>
        <p:spPr>
          <a:xfrm>
            <a:off x="1290982" y="3116626"/>
            <a:ext cx="476593" cy="533400"/>
          </a:xfrm>
          <a:prstGeom prst="rect">
            <a:avLst/>
          </a:prstGeom>
        </p:spPr>
        <p:txBody>
          <a:bodyPr lIns="0" tIns="0" rIns="0" bIns="0" rtlCol="0" anchor="t">
            <a:spAutoFit/>
          </a:bodyPr>
          <a:lstStyle/>
          <a:p>
            <a:pPr algn="ctr">
              <a:lnSpc>
                <a:spcPts val="4079"/>
              </a:lnSpc>
            </a:pPr>
            <a:r>
              <a:rPr lang="en-US" sz="3399" b="1">
                <a:solidFill>
                  <a:srgbClr val="FFFFFF"/>
                </a:solidFill>
                <a:latin typeface="Raleway Bold"/>
                <a:ea typeface="Raleway Bold"/>
                <a:cs typeface="Raleway Bold"/>
                <a:sym typeface="Raleway Bold"/>
              </a:rPr>
              <a:t>1</a:t>
            </a:r>
          </a:p>
        </p:txBody>
      </p:sp>
      <p:sp>
        <p:nvSpPr>
          <p:cNvPr id="12" name="TextBox 12"/>
          <p:cNvSpPr txBox="1"/>
          <p:nvPr/>
        </p:nvSpPr>
        <p:spPr>
          <a:xfrm>
            <a:off x="3319510" y="4474986"/>
            <a:ext cx="11492801" cy="804546"/>
          </a:xfrm>
          <a:prstGeom prst="rect">
            <a:avLst/>
          </a:prstGeom>
        </p:spPr>
        <p:txBody>
          <a:bodyPr lIns="0" tIns="0" rIns="0" bIns="0" rtlCol="0" anchor="t">
            <a:spAutoFit/>
          </a:bodyPr>
          <a:lstStyle/>
          <a:p>
            <a:pPr marL="0" lvl="0" indent="0" algn="l">
              <a:lnSpc>
                <a:spcPts val="6579"/>
              </a:lnSpc>
              <a:spcBef>
                <a:spcPct val="0"/>
              </a:spcBef>
            </a:pPr>
            <a:r>
              <a:rPr lang="en-US" sz="4699">
                <a:solidFill>
                  <a:srgbClr val="0A0A0A"/>
                </a:solidFill>
                <a:latin typeface="Raleway"/>
                <a:ea typeface="Raleway"/>
                <a:cs typeface="Raleway"/>
                <a:sym typeface="Raleway"/>
              </a:rPr>
              <a:t>うつ病の原因とは</a:t>
            </a:r>
          </a:p>
        </p:txBody>
      </p:sp>
      <p:sp>
        <p:nvSpPr>
          <p:cNvPr id="13" name="Freeform 13"/>
          <p:cNvSpPr/>
          <p:nvPr/>
        </p:nvSpPr>
        <p:spPr>
          <a:xfrm>
            <a:off x="1028700" y="4424305"/>
            <a:ext cx="1001158" cy="1001158"/>
          </a:xfrm>
          <a:custGeom>
            <a:avLst/>
            <a:gdLst/>
            <a:ahLst/>
            <a:cxnLst/>
            <a:rect l="l" t="t" r="r" b="b"/>
            <a:pathLst>
              <a:path w="1001158" h="1001158">
                <a:moveTo>
                  <a:pt x="0" y="0"/>
                </a:moveTo>
                <a:lnTo>
                  <a:pt x="1001158" y="0"/>
                </a:lnTo>
                <a:lnTo>
                  <a:pt x="1001158" y="1001158"/>
                </a:lnTo>
                <a:lnTo>
                  <a:pt x="0" y="10011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14" name="TextBox 14"/>
          <p:cNvSpPr txBox="1"/>
          <p:nvPr/>
        </p:nvSpPr>
        <p:spPr>
          <a:xfrm>
            <a:off x="1277739" y="4648659"/>
            <a:ext cx="476593" cy="533400"/>
          </a:xfrm>
          <a:prstGeom prst="rect">
            <a:avLst/>
          </a:prstGeom>
        </p:spPr>
        <p:txBody>
          <a:bodyPr lIns="0" tIns="0" rIns="0" bIns="0" rtlCol="0" anchor="t">
            <a:spAutoFit/>
          </a:bodyPr>
          <a:lstStyle/>
          <a:p>
            <a:pPr algn="ctr">
              <a:lnSpc>
                <a:spcPts val="4079"/>
              </a:lnSpc>
            </a:pPr>
            <a:r>
              <a:rPr lang="en-US" sz="3399" b="1">
                <a:solidFill>
                  <a:srgbClr val="FFFFFF"/>
                </a:solidFill>
                <a:latin typeface="Raleway Bold"/>
                <a:ea typeface="Raleway Bold"/>
                <a:cs typeface="Raleway Bold"/>
                <a:sym typeface="Raleway Bold"/>
              </a:rPr>
              <a:t>2</a:t>
            </a:r>
          </a:p>
        </p:txBody>
      </p:sp>
      <p:sp>
        <p:nvSpPr>
          <p:cNvPr id="15" name="TextBox 15"/>
          <p:cNvSpPr txBox="1"/>
          <p:nvPr/>
        </p:nvSpPr>
        <p:spPr>
          <a:xfrm>
            <a:off x="3319510" y="6007019"/>
            <a:ext cx="11492801" cy="804546"/>
          </a:xfrm>
          <a:prstGeom prst="rect">
            <a:avLst/>
          </a:prstGeom>
        </p:spPr>
        <p:txBody>
          <a:bodyPr lIns="0" tIns="0" rIns="0" bIns="0" rtlCol="0" anchor="t">
            <a:spAutoFit/>
          </a:bodyPr>
          <a:lstStyle/>
          <a:p>
            <a:pPr marL="0" lvl="0" indent="0" algn="l">
              <a:lnSpc>
                <a:spcPts val="6579"/>
              </a:lnSpc>
              <a:spcBef>
                <a:spcPct val="0"/>
              </a:spcBef>
            </a:pPr>
            <a:r>
              <a:rPr lang="en-US" sz="4699">
                <a:solidFill>
                  <a:srgbClr val="0A0A0A"/>
                </a:solidFill>
                <a:latin typeface="Raleway"/>
                <a:ea typeface="Raleway"/>
                <a:cs typeface="Raleway"/>
                <a:sym typeface="Raleway"/>
              </a:rPr>
              <a:t>うつ病の早期発見</a:t>
            </a:r>
          </a:p>
        </p:txBody>
      </p:sp>
      <p:sp>
        <p:nvSpPr>
          <p:cNvPr id="16" name="Freeform 16"/>
          <p:cNvSpPr/>
          <p:nvPr/>
        </p:nvSpPr>
        <p:spPr>
          <a:xfrm>
            <a:off x="1015456" y="5956338"/>
            <a:ext cx="1001158" cy="1001158"/>
          </a:xfrm>
          <a:custGeom>
            <a:avLst/>
            <a:gdLst/>
            <a:ahLst/>
            <a:cxnLst/>
            <a:rect l="l" t="t" r="r" b="b"/>
            <a:pathLst>
              <a:path w="1001158" h="1001158">
                <a:moveTo>
                  <a:pt x="0" y="0"/>
                </a:moveTo>
                <a:lnTo>
                  <a:pt x="1001158" y="0"/>
                </a:lnTo>
                <a:lnTo>
                  <a:pt x="1001158" y="1001158"/>
                </a:lnTo>
                <a:lnTo>
                  <a:pt x="0" y="10011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17" name="TextBox 17"/>
          <p:cNvSpPr txBox="1"/>
          <p:nvPr/>
        </p:nvSpPr>
        <p:spPr>
          <a:xfrm>
            <a:off x="1277739" y="6180692"/>
            <a:ext cx="476593" cy="533400"/>
          </a:xfrm>
          <a:prstGeom prst="rect">
            <a:avLst/>
          </a:prstGeom>
        </p:spPr>
        <p:txBody>
          <a:bodyPr lIns="0" tIns="0" rIns="0" bIns="0" rtlCol="0" anchor="t">
            <a:spAutoFit/>
          </a:bodyPr>
          <a:lstStyle/>
          <a:p>
            <a:pPr algn="ctr">
              <a:lnSpc>
                <a:spcPts val="4079"/>
              </a:lnSpc>
            </a:pPr>
            <a:r>
              <a:rPr lang="en-US" sz="3399" b="1">
                <a:solidFill>
                  <a:srgbClr val="FFFFFF"/>
                </a:solidFill>
                <a:latin typeface="Raleway Bold"/>
                <a:ea typeface="Raleway Bold"/>
                <a:cs typeface="Raleway Bold"/>
                <a:sym typeface="Raleway Bold"/>
              </a:rPr>
              <a:t>3</a:t>
            </a:r>
          </a:p>
        </p:txBody>
      </p:sp>
      <p:sp>
        <p:nvSpPr>
          <p:cNvPr id="18" name="TextBox 18"/>
          <p:cNvSpPr txBox="1"/>
          <p:nvPr/>
        </p:nvSpPr>
        <p:spPr>
          <a:xfrm>
            <a:off x="3319510" y="7539052"/>
            <a:ext cx="11492801" cy="804546"/>
          </a:xfrm>
          <a:prstGeom prst="rect">
            <a:avLst/>
          </a:prstGeom>
        </p:spPr>
        <p:txBody>
          <a:bodyPr lIns="0" tIns="0" rIns="0" bIns="0" rtlCol="0" anchor="t">
            <a:spAutoFit/>
          </a:bodyPr>
          <a:lstStyle/>
          <a:p>
            <a:pPr marL="0" lvl="0" indent="0" algn="l">
              <a:lnSpc>
                <a:spcPts val="6579"/>
              </a:lnSpc>
              <a:spcBef>
                <a:spcPct val="0"/>
              </a:spcBef>
            </a:pPr>
            <a:r>
              <a:rPr lang="en-US" sz="4699">
                <a:solidFill>
                  <a:srgbClr val="0A0A0A"/>
                </a:solidFill>
                <a:latin typeface="Raleway"/>
                <a:ea typeface="Raleway"/>
                <a:cs typeface="Raleway"/>
                <a:sym typeface="Raleway"/>
              </a:rPr>
              <a:t>うつ病の治療</a:t>
            </a:r>
          </a:p>
        </p:txBody>
      </p:sp>
      <p:sp>
        <p:nvSpPr>
          <p:cNvPr id="19" name="Freeform 19"/>
          <p:cNvSpPr/>
          <p:nvPr/>
        </p:nvSpPr>
        <p:spPr>
          <a:xfrm>
            <a:off x="1028700" y="7488371"/>
            <a:ext cx="1001158" cy="1001158"/>
          </a:xfrm>
          <a:custGeom>
            <a:avLst/>
            <a:gdLst/>
            <a:ahLst/>
            <a:cxnLst/>
            <a:rect l="l" t="t" r="r" b="b"/>
            <a:pathLst>
              <a:path w="1001158" h="1001158">
                <a:moveTo>
                  <a:pt x="0" y="0"/>
                </a:moveTo>
                <a:lnTo>
                  <a:pt x="1001158" y="0"/>
                </a:lnTo>
                <a:lnTo>
                  <a:pt x="1001158" y="1001158"/>
                </a:lnTo>
                <a:lnTo>
                  <a:pt x="0" y="10011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0" name="TextBox 20"/>
          <p:cNvSpPr txBox="1"/>
          <p:nvPr/>
        </p:nvSpPr>
        <p:spPr>
          <a:xfrm>
            <a:off x="1277739" y="7712725"/>
            <a:ext cx="476593" cy="533400"/>
          </a:xfrm>
          <a:prstGeom prst="rect">
            <a:avLst/>
          </a:prstGeom>
        </p:spPr>
        <p:txBody>
          <a:bodyPr lIns="0" tIns="0" rIns="0" bIns="0" rtlCol="0" anchor="t">
            <a:spAutoFit/>
          </a:bodyPr>
          <a:lstStyle/>
          <a:p>
            <a:pPr algn="ctr">
              <a:lnSpc>
                <a:spcPts val="4079"/>
              </a:lnSpc>
            </a:pPr>
            <a:r>
              <a:rPr lang="en-US" sz="3399" b="1">
                <a:solidFill>
                  <a:srgbClr val="FFFFFF"/>
                </a:solidFill>
                <a:latin typeface="Raleway Bold"/>
                <a:ea typeface="Raleway Bold"/>
                <a:cs typeface="Raleway Bold"/>
                <a:sym typeface="Raleway Bold"/>
              </a:rPr>
              <a:t>4</a:t>
            </a:r>
          </a:p>
        </p:txBody>
      </p:sp>
      <p:sp>
        <p:nvSpPr>
          <p:cNvPr id="21" name="TextBox 21"/>
          <p:cNvSpPr txBox="1"/>
          <p:nvPr/>
        </p:nvSpPr>
        <p:spPr>
          <a:xfrm>
            <a:off x="3319510" y="9071085"/>
            <a:ext cx="11492801" cy="804546"/>
          </a:xfrm>
          <a:prstGeom prst="rect">
            <a:avLst/>
          </a:prstGeom>
        </p:spPr>
        <p:txBody>
          <a:bodyPr lIns="0" tIns="0" rIns="0" bIns="0" rtlCol="0" anchor="t">
            <a:spAutoFit/>
          </a:bodyPr>
          <a:lstStyle/>
          <a:p>
            <a:pPr marL="0" lvl="0" indent="0" algn="l">
              <a:lnSpc>
                <a:spcPts val="6579"/>
              </a:lnSpc>
              <a:spcBef>
                <a:spcPct val="0"/>
              </a:spcBef>
            </a:pPr>
            <a:r>
              <a:rPr lang="en-US" sz="4699">
                <a:solidFill>
                  <a:srgbClr val="0A0A0A"/>
                </a:solidFill>
                <a:latin typeface="Raleway"/>
                <a:ea typeface="Raleway"/>
                <a:cs typeface="Raleway"/>
                <a:sym typeface="Raleway"/>
              </a:rPr>
              <a:t>うつ病の予防</a:t>
            </a:r>
          </a:p>
        </p:txBody>
      </p:sp>
      <p:sp>
        <p:nvSpPr>
          <p:cNvPr id="22" name="Freeform 22"/>
          <p:cNvSpPr/>
          <p:nvPr/>
        </p:nvSpPr>
        <p:spPr>
          <a:xfrm>
            <a:off x="1028700" y="9020405"/>
            <a:ext cx="1001158" cy="1001158"/>
          </a:xfrm>
          <a:custGeom>
            <a:avLst/>
            <a:gdLst/>
            <a:ahLst/>
            <a:cxnLst/>
            <a:rect l="l" t="t" r="r" b="b"/>
            <a:pathLst>
              <a:path w="1001158" h="1001158">
                <a:moveTo>
                  <a:pt x="0" y="0"/>
                </a:moveTo>
                <a:lnTo>
                  <a:pt x="1001158" y="0"/>
                </a:lnTo>
                <a:lnTo>
                  <a:pt x="1001158" y="1001157"/>
                </a:lnTo>
                <a:lnTo>
                  <a:pt x="0" y="10011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3" name="TextBox 23"/>
          <p:cNvSpPr txBox="1"/>
          <p:nvPr/>
        </p:nvSpPr>
        <p:spPr>
          <a:xfrm>
            <a:off x="1277739" y="9244758"/>
            <a:ext cx="476593" cy="533400"/>
          </a:xfrm>
          <a:prstGeom prst="rect">
            <a:avLst/>
          </a:prstGeom>
        </p:spPr>
        <p:txBody>
          <a:bodyPr lIns="0" tIns="0" rIns="0" bIns="0" rtlCol="0" anchor="t">
            <a:spAutoFit/>
          </a:bodyPr>
          <a:lstStyle/>
          <a:p>
            <a:pPr algn="ctr">
              <a:lnSpc>
                <a:spcPts val="4079"/>
              </a:lnSpc>
            </a:pPr>
            <a:r>
              <a:rPr lang="en-US" sz="3399" b="1">
                <a:solidFill>
                  <a:srgbClr val="FFFFFF"/>
                </a:solidFill>
                <a:latin typeface="Raleway Bold"/>
                <a:ea typeface="Raleway Bold"/>
                <a:cs typeface="Raleway Bold"/>
                <a:sym typeface="Raleway Bold"/>
              </a:rPr>
              <a:t>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Freeform 3"/>
          <p:cNvSpPr/>
          <p:nvPr/>
        </p:nvSpPr>
        <p:spPr>
          <a:xfrm>
            <a:off x="671512" y="9387884"/>
            <a:ext cx="445682" cy="445682"/>
          </a:xfrm>
          <a:custGeom>
            <a:avLst/>
            <a:gdLst/>
            <a:ahLst/>
            <a:cxnLst/>
            <a:rect l="l" t="t" r="r" b="b"/>
            <a:pathLst>
              <a:path w="445682" h="445682">
                <a:moveTo>
                  <a:pt x="0" y="0"/>
                </a:moveTo>
                <a:lnTo>
                  <a:pt x="445683" y="0"/>
                </a:lnTo>
                <a:lnTo>
                  <a:pt x="445683" y="445682"/>
                </a:lnTo>
                <a:lnTo>
                  <a:pt x="0" y="445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4" name="TextBox 4"/>
          <p:cNvSpPr txBox="1"/>
          <p:nvPr/>
        </p:nvSpPr>
        <p:spPr>
          <a:xfrm>
            <a:off x="2410781" y="298450"/>
            <a:ext cx="14483114" cy="730250"/>
          </a:xfrm>
          <a:prstGeom prst="rect">
            <a:avLst/>
          </a:prstGeom>
        </p:spPr>
        <p:txBody>
          <a:bodyPr lIns="0" tIns="0" rIns="0" bIns="0" rtlCol="0" anchor="t">
            <a:spAutoFit/>
          </a:bodyPr>
          <a:lstStyle/>
          <a:p>
            <a:pPr marL="0" lvl="0" indent="0" algn="l">
              <a:lnSpc>
                <a:spcPts val="5500"/>
              </a:lnSpc>
            </a:pPr>
            <a:r>
              <a:rPr lang="en-US" sz="5000" u="none" strike="noStrike">
                <a:solidFill>
                  <a:srgbClr val="305F72"/>
                </a:solidFill>
                <a:latin typeface="Raleway"/>
                <a:ea typeface="Raleway"/>
                <a:cs typeface="Raleway"/>
                <a:sym typeface="Raleway"/>
              </a:rPr>
              <a:t>なぜ、午前中がつらいのか</a:t>
            </a:r>
          </a:p>
        </p:txBody>
      </p:sp>
      <p:grpSp>
        <p:nvGrpSpPr>
          <p:cNvPr id="5" name="Group 5"/>
          <p:cNvGrpSpPr/>
          <p:nvPr/>
        </p:nvGrpSpPr>
        <p:grpSpPr>
          <a:xfrm>
            <a:off x="3006914" y="1470135"/>
            <a:ext cx="11324374" cy="8816865"/>
            <a:chOff x="0" y="0"/>
            <a:chExt cx="15099165" cy="11755819"/>
          </a:xfrm>
        </p:grpSpPr>
        <p:grpSp>
          <p:nvGrpSpPr>
            <p:cNvPr id="6" name="Group 6"/>
            <p:cNvGrpSpPr/>
            <p:nvPr/>
          </p:nvGrpSpPr>
          <p:grpSpPr>
            <a:xfrm>
              <a:off x="0" y="0"/>
              <a:ext cx="7344152" cy="3620718"/>
              <a:chOff x="0" y="0"/>
              <a:chExt cx="1095550" cy="540114"/>
            </a:xfrm>
          </p:grpSpPr>
          <p:sp>
            <p:nvSpPr>
              <p:cNvPr id="7" name="Freeform 7"/>
              <p:cNvSpPr/>
              <p:nvPr/>
            </p:nvSpPr>
            <p:spPr>
              <a:xfrm>
                <a:off x="0" y="0"/>
                <a:ext cx="1095550" cy="540114"/>
              </a:xfrm>
              <a:custGeom>
                <a:avLst/>
                <a:gdLst/>
                <a:ahLst/>
                <a:cxnLst/>
                <a:rect l="l" t="t" r="r" b="b"/>
                <a:pathLst>
                  <a:path w="1095550" h="540114">
                    <a:moveTo>
                      <a:pt x="0" y="0"/>
                    </a:moveTo>
                    <a:lnTo>
                      <a:pt x="1095550" y="0"/>
                    </a:lnTo>
                    <a:lnTo>
                      <a:pt x="1095550" y="540114"/>
                    </a:lnTo>
                    <a:lnTo>
                      <a:pt x="0" y="540114"/>
                    </a:lnTo>
                    <a:close/>
                  </a:path>
                </a:pathLst>
              </a:custGeom>
              <a:blipFill>
                <a:blip r:embed="rId5"/>
                <a:stretch>
                  <a:fillRect l="-178" r="-178"/>
                </a:stretch>
              </a:blipFill>
              <a:ln w="19050" cap="sq">
                <a:solidFill>
                  <a:srgbClr val="FFFFFF"/>
                </a:solidFill>
                <a:prstDash val="solid"/>
                <a:miter/>
              </a:ln>
            </p:spPr>
            <p:txBody>
              <a:bodyPr/>
              <a:lstStyle/>
              <a:p>
                <a:endParaRPr lang="ja-JP" altLang="en-US"/>
              </a:p>
            </p:txBody>
          </p:sp>
        </p:grpSp>
        <p:grpSp>
          <p:nvGrpSpPr>
            <p:cNvPr id="8" name="Group 8"/>
            <p:cNvGrpSpPr/>
            <p:nvPr/>
          </p:nvGrpSpPr>
          <p:grpSpPr>
            <a:xfrm>
              <a:off x="0" y="6034530"/>
              <a:ext cx="7344152" cy="3620718"/>
              <a:chOff x="0" y="0"/>
              <a:chExt cx="1103315" cy="543942"/>
            </a:xfrm>
          </p:grpSpPr>
          <p:sp>
            <p:nvSpPr>
              <p:cNvPr id="9" name="Freeform 9"/>
              <p:cNvSpPr/>
              <p:nvPr/>
            </p:nvSpPr>
            <p:spPr>
              <a:xfrm>
                <a:off x="0" y="0"/>
                <a:ext cx="1103315" cy="543942"/>
              </a:xfrm>
              <a:custGeom>
                <a:avLst/>
                <a:gdLst/>
                <a:ahLst/>
                <a:cxnLst/>
                <a:rect l="l" t="t" r="r" b="b"/>
                <a:pathLst>
                  <a:path w="1103315" h="543942">
                    <a:moveTo>
                      <a:pt x="0" y="0"/>
                    </a:moveTo>
                    <a:lnTo>
                      <a:pt x="1103315" y="0"/>
                    </a:lnTo>
                    <a:lnTo>
                      <a:pt x="1103315" y="543942"/>
                    </a:lnTo>
                    <a:lnTo>
                      <a:pt x="0" y="543942"/>
                    </a:lnTo>
                    <a:close/>
                  </a:path>
                </a:pathLst>
              </a:custGeom>
              <a:blipFill>
                <a:blip r:embed="rId6"/>
                <a:stretch>
                  <a:fillRect l="-178" r="-178"/>
                </a:stretch>
              </a:blipFill>
              <a:ln w="19050" cap="sq">
                <a:solidFill>
                  <a:srgbClr val="FFFFFF"/>
                </a:solidFill>
                <a:prstDash val="solid"/>
                <a:miter/>
              </a:ln>
            </p:spPr>
            <p:txBody>
              <a:bodyPr/>
              <a:lstStyle/>
              <a:p>
                <a:endParaRPr lang="ja-JP" altLang="en-US"/>
              </a:p>
            </p:txBody>
          </p:sp>
        </p:grpSp>
        <p:grpSp>
          <p:nvGrpSpPr>
            <p:cNvPr id="10" name="Group 10"/>
            <p:cNvGrpSpPr/>
            <p:nvPr/>
          </p:nvGrpSpPr>
          <p:grpSpPr>
            <a:xfrm>
              <a:off x="7755013" y="0"/>
              <a:ext cx="7344152" cy="3620718"/>
              <a:chOff x="0" y="0"/>
              <a:chExt cx="1103315" cy="543942"/>
            </a:xfrm>
          </p:grpSpPr>
          <p:sp>
            <p:nvSpPr>
              <p:cNvPr id="11" name="Freeform 11"/>
              <p:cNvSpPr/>
              <p:nvPr/>
            </p:nvSpPr>
            <p:spPr>
              <a:xfrm>
                <a:off x="0" y="0"/>
                <a:ext cx="1103315" cy="543942"/>
              </a:xfrm>
              <a:custGeom>
                <a:avLst/>
                <a:gdLst/>
                <a:ahLst/>
                <a:cxnLst/>
                <a:rect l="l" t="t" r="r" b="b"/>
                <a:pathLst>
                  <a:path w="1103315" h="543942">
                    <a:moveTo>
                      <a:pt x="0" y="0"/>
                    </a:moveTo>
                    <a:lnTo>
                      <a:pt x="1103315" y="0"/>
                    </a:lnTo>
                    <a:lnTo>
                      <a:pt x="1103315" y="543942"/>
                    </a:lnTo>
                    <a:lnTo>
                      <a:pt x="0" y="543942"/>
                    </a:lnTo>
                    <a:close/>
                  </a:path>
                </a:pathLst>
              </a:custGeom>
              <a:blipFill>
                <a:blip r:embed="rId7"/>
                <a:stretch>
                  <a:fillRect l="-178" r="-178"/>
                </a:stretch>
              </a:blipFill>
              <a:ln w="19050" cap="sq">
                <a:solidFill>
                  <a:srgbClr val="FFFFFF"/>
                </a:solidFill>
                <a:prstDash val="solid"/>
                <a:miter/>
              </a:ln>
            </p:spPr>
            <p:txBody>
              <a:bodyPr/>
              <a:lstStyle/>
              <a:p>
                <a:endParaRPr lang="ja-JP" altLang="en-US"/>
              </a:p>
            </p:txBody>
          </p:sp>
        </p:grpSp>
        <p:grpSp>
          <p:nvGrpSpPr>
            <p:cNvPr id="12" name="Group 12"/>
            <p:cNvGrpSpPr/>
            <p:nvPr/>
          </p:nvGrpSpPr>
          <p:grpSpPr>
            <a:xfrm>
              <a:off x="7755013" y="6034530"/>
              <a:ext cx="7344152" cy="3620718"/>
              <a:chOff x="0" y="0"/>
              <a:chExt cx="1103315" cy="543942"/>
            </a:xfrm>
          </p:grpSpPr>
          <p:sp>
            <p:nvSpPr>
              <p:cNvPr id="13" name="Freeform 13"/>
              <p:cNvSpPr/>
              <p:nvPr/>
            </p:nvSpPr>
            <p:spPr>
              <a:xfrm>
                <a:off x="0" y="0"/>
                <a:ext cx="1103315" cy="543942"/>
              </a:xfrm>
              <a:custGeom>
                <a:avLst/>
                <a:gdLst/>
                <a:ahLst/>
                <a:cxnLst/>
                <a:rect l="l" t="t" r="r" b="b"/>
                <a:pathLst>
                  <a:path w="1103315" h="543942">
                    <a:moveTo>
                      <a:pt x="0" y="0"/>
                    </a:moveTo>
                    <a:lnTo>
                      <a:pt x="1103315" y="0"/>
                    </a:lnTo>
                    <a:lnTo>
                      <a:pt x="1103315" y="543942"/>
                    </a:lnTo>
                    <a:lnTo>
                      <a:pt x="0" y="543942"/>
                    </a:lnTo>
                    <a:close/>
                  </a:path>
                </a:pathLst>
              </a:custGeom>
              <a:blipFill>
                <a:blip r:embed="rId8"/>
                <a:stretch>
                  <a:fillRect l="-178" r="-178"/>
                </a:stretch>
              </a:blipFill>
              <a:ln w="19050" cap="sq">
                <a:solidFill>
                  <a:srgbClr val="FFFFFF"/>
                </a:solidFill>
                <a:prstDash val="solid"/>
                <a:miter/>
              </a:ln>
            </p:spPr>
            <p:txBody>
              <a:bodyPr/>
              <a:lstStyle/>
              <a:p>
                <a:endParaRPr lang="ja-JP" altLang="en-US"/>
              </a:p>
            </p:txBody>
          </p:sp>
        </p:grpSp>
        <p:sp>
          <p:nvSpPr>
            <p:cNvPr id="14" name="TextBox 14"/>
            <p:cNvSpPr txBox="1"/>
            <p:nvPr/>
          </p:nvSpPr>
          <p:spPr>
            <a:xfrm>
              <a:off x="0" y="3904925"/>
              <a:ext cx="7344152" cy="597242"/>
            </a:xfrm>
            <a:prstGeom prst="rect">
              <a:avLst/>
            </a:prstGeom>
          </p:spPr>
          <p:txBody>
            <a:bodyPr lIns="0" tIns="0" rIns="0" bIns="0" rtlCol="0" anchor="t">
              <a:spAutoFit/>
            </a:bodyPr>
            <a:lstStyle/>
            <a:p>
              <a:pPr marL="0" lvl="0" indent="0" algn="ctr">
                <a:lnSpc>
                  <a:spcPts val="3336"/>
                </a:lnSpc>
              </a:pPr>
              <a:r>
                <a:rPr lang="en-US" sz="3032" b="1" u="none" strike="noStrike">
                  <a:solidFill>
                    <a:srgbClr val="305F72"/>
                  </a:solidFill>
                  <a:latin typeface="Raleway Bold"/>
                  <a:ea typeface="Raleway Bold"/>
                  <a:cs typeface="Raleway Bold"/>
                  <a:sym typeface="Raleway Bold"/>
                </a:rPr>
                <a:t>コルチゾール</a:t>
              </a:r>
            </a:p>
          </p:txBody>
        </p:sp>
        <p:sp>
          <p:nvSpPr>
            <p:cNvPr id="15" name="TextBox 15"/>
            <p:cNvSpPr txBox="1"/>
            <p:nvPr/>
          </p:nvSpPr>
          <p:spPr>
            <a:xfrm>
              <a:off x="0" y="4691113"/>
              <a:ext cx="7344152" cy="508242"/>
            </a:xfrm>
            <a:prstGeom prst="rect">
              <a:avLst/>
            </a:prstGeom>
          </p:spPr>
          <p:txBody>
            <a:bodyPr lIns="0" tIns="0" rIns="0" bIns="0" rtlCol="0" anchor="t">
              <a:spAutoFit/>
            </a:bodyPr>
            <a:lstStyle/>
            <a:p>
              <a:pPr marL="0" lvl="0" indent="0" algn="ctr">
                <a:lnSpc>
                  <a:spcPts val="3113"/>
                </a:lnSpc>
              </a:pPr>
              <a:r>
                <a:rPr lang="en-US" sz="2224" u="none" strike="noStrike">
                  <a:solidFill>
                    <a:srgbClr val="305F72"/>
                  </a:solidFill>
                  <a:latin typeface="Raleway"/>
                  <a:ea typeface="Raleway"/>
                  <a:cs typeface="Raleway"/>
                  <a:sym typeface="Raleway"/>
                </a:rPr>
                <a:t>朝に特に高いコルチゾールが影響する。</a:t>
              </a:r>
            </a:p>
          </p:txBody>
        </p:sp>
        <p:sp>
          <p:nvSpPr>
            <p:cNvPr id="16" name="TextBox 16"/>
            <p:cNvSpPr txBox="1"/>
            <p:nvPr/>
          </p:nvSpPr>
          <p:spPr>
            <a:xfrm>
              <a:off x="0" y="9934974"/>
              <a:ext cx="7344152" cy="597242"/>
            </a:xfrm>
            <a:prstGeom prst="rect">
              <a:avLst/>
            </a:prstGeom>
          </p:spPr>
          <p:txBody>
            <a:bodyPr lIns="0" tIns="0" rIns="0" bIns="0" rtlCol="0" anchor="t">
              <a:spAutoFit/>
            </a:bodyPr>
            <a:lstStyle/>
            <a:p>
              <a:pPr marL="0" lvl="0" indent="0" algn="ctr">
                <a:lnSpc>
                  <a:spcPts val="3336"/>
                </a:lnSpc>
              </a:pPr>
              <a:r>
                <a:rPr lang="en-US" sz="3032" b="1" u="none" strike="noStrike">
                  <a:solidFill>
                    <a:srgbClr val="305F72"/>
                  </a:solidFill>
                  <a:latin typeface="Raleway Bold"/>
                  <a:ea typeface="Raleway Bold"/>
                  <a:cs typeface="Raleway Bold"/>
                  <a:sym typeface="Raleway Bold"/>
                </a:rPr>
                <a:t>HPA軸</a:t>
              </a:r>
            </a:p>
          </p:txBody>
        </p:sp>
        <p:sp>
          <p:nvSpPr>
            <p:cNvPr id="17" name="TextBox 17"/>
            <p:cNvSpPr txBox="1"/>
            <p:nvPr/>
          </p:nvSpPr>
          <p:spPr>
            <a:xfrm>
              <a:off x="0" y="10721161"/>
              <a:ext cx="7344152" cy="1034658"/>
            </a:xfrm>
            <a:prstGeom prst="rect">
              <a:avLst/>
            </a:prstGeom>
          </p:spPr>
          <p:txBody>
            <a:bodyPr lIns="0" tIns="0" rIns="0" bIns="0" rtlCol="0" anchor="t">
              <a:spAutoFit/>
            </a:bodyPr>
            <a:lstStyle/>
            <a:p>
              <a:pPr marL="0" lvl="0" indent="0" algn="ctr">
                <a:lnSpc>
                  <a:spcPts val="3113"/>
                </a:lnSpc>
              </a:pPr>
              <a:r>
                <a:rPr lang="en-US" sz="2224" u="none" strike="noStrike">
                  <a:solidFill>
                    <a:srgbClr val="305F72"/>
                  </a:solidFill>
                  <a:latin typeface="Raleway"/>
                  <a:ea typeface="Raleway"/>
                  <a:cs typeface="Raleway"/>
                  <a:sym typeface="Raleway"/>
                </a:rPr>
                <a:t>過活動がストレス感を増加させる要因となる。</a:t>
              </a:r>
            </a:p>
          </p:txBody>
        </p:sp>
        <p:sp>
          <p:nvSpPr>
            <p:cNvPr id="18" name="TextBox 18"/>
            <p:cNvSpPr txBox="1"/>
            <p:nvPr/>
          </p:nvSpPr>
          <p:spPr>
            <a:xfrm>
              <a:off x="7755013" y="3926726"/>
              <a:ext cx="7344152" cy="597242"/>
            </a:xfrm>
            <a:prstGeom prst="rect">
              <a:avLst/>
            </a:prstGeom>
          </p:spPr>
          <p:txBody>
            <a:bodyPr lIns="0" tIns="0" rIns="0" bIns="0" rtlCol="0" anchor="t">
              <a:spAutoFit/>
            </a:bodyPr>
            <a:lstStyle/>
            <a:p>
              <a:pPr marL="0" lvl="0" indent="0" algn="ctr">
                <a:lnSpc>
                  <a:spcPts val="3336"/>
                </a:lnSpc>
              </a:pPr>
              <a:r>
                <a:rPr lang="en-US" sz="3032" b="1" u="none" strike="noStrike">
                  <a:solidFill>
                    <a:srgbClr val="305F72"/>
                  </a:solidFill>
                  <a:latin typeface="Raleway Bold"/>
                  <a:ea typeface="Raleway Bold"/>
                  <a:cs typeface="Raleway Bold"/>
                  <a:sym typeface="Raleway Bold"/>
                </a:rPr>
                <a:t>交感神経</a:t>
              </a:r>
            </a:p>
          </p:txBody>
        </p:sp>
        <p:sp>
          <p:nvSpPr>
            <p:cNvPr id="19" name="TextBox 19"/>
            <p:cNvSpPr txBox="1"/>
            <p:nvPr/>
          </p:nvSpPr>
          <p:spPr>
            <a:xfrm>
              <a:off x="7755013" y="4712914"/>
              <a:ext cx="7344152" cy="1034658"/>
            </a:xfrm>
            <a:prstGeom prst="rect">
              <a:avLst/>
            </a:prstGeom>
          </p:spPr>
          <p:txBody>
            <a:bodyPr lIns="0" tIns="0" rIns="0" bIns="0" rtlCol="0" anchor="t">
              <a:spAutoFit/>
            </a:bodyPr>
            <a:lstStyle/>
            <a:p>
              <a:pPr marL="0" lvl="0" indent="0" algn="ctr">
                <a:lnSpc>
                  <a:spcPts val="3113"/>
                </a:lnSpc>
              </a:pPr>
              <a:r>
                <a:rPr lang="en-US" sz="2224" u="none" strike="noStrike">
                  <a:solidFill>
                    <a:srgbClr val="305F72"/>
                  </a:solidFill>
                  <a:latin typeface="Raleway"/>
                  <a:ea typeface="Raleway"/>
                  <a:cs typeface="Raleway"/>
                  <a:sym typeface="Raleway"/>
                </a:rPr>
                <a:t>午前中は交感神経が優位になり症状が出る。</a:t>
              </a:r>
            </a:p>
          </p:txBody>
        </p:sp>
        <p:sp>
          <p:nvSpPr>
            <p:cNvPr id="20" name="TextBox 20"/>
            <p:cNvSpPr txBox="1"/>
            <p:nvPr/>
          </p:nvSpPr>
          <p:spPr>
            <a:xfrm>
              <a:off x="7755013" y="9934974"/>
              <a:ext cx="7344152" cy="597242"/>
            </a:xfrm>
            <a:prstGeom prst="rect">
              <a:avLst/>
            </a:prstGeom>
          </p:spPr>
          <p:txBody>
            <a:bodyPr lIns="0" tIns="0" rIns="0" bIns="0" rtlCol="0" anchor="t">
              <a:spAutoFit/>
            </a:bodyPr>
            <a:lstStyle/>
            <a:p>
              <a:pPr marL="0" lvl="0" indent="0" algn="ctr">
                <a:lnSpc>
                  <a:spcPts val="3336"/>
                </a:lnSpc>
              </a:pPr>
              <a:r>
                <a:rPr lang="en-US" sz="3032" b="1" u="none" strike="noStrike">
                  <a:solidFill>
                    <a:srgbClr val="305F72"/>
                  </a:solidFill>
                  <a:latin typeface="Raleway Bold"/>
                  <a:ea typeface="Raleway Bold"/>
                  <a:cs typeface="Raleway Bold"/>
                  <a:sym typeface="Raleway Bold"/>
                </a:rPr>
                <a:t>副交感神経</a:t>
              </a:r>
            </a:p>
          </p:txBody>
        </p:sp>
        <p:sp>
          <p:nvSpPr>
            <p:cNvPr id="21" name="TextBox 21"/>
            <p:cNvSpPr txBox="1"/>
            <p:nvPr/>
          </p:nvSpPr>
          <p:spPr>
            <a:xfrm>
              <a:off x="7755013" y="10721161"/>
              <a:ext cx="7344152" cy="1034658"/>
            </a:xfrm>
            <a:prstGeom prst="rect">
              <a:avLst/>
            </a:prstGeom>
          </p:spPr>
          <p:txBody>
            <a:bodyPr lIns="0" tIns="0" rIns="0" bIns="0" rtlCol="0" anchor="t">
              <a:spAutoFit/>
            </a:bodyPr>
            <a:lstStyle/>
            <a:p>
              <a:pPr marL="0" lvl="0" indent="0" algn="ctr">
                <a:lnSpc>
                  <a:spcPts val="3113"/>
                </a:lnSpc>
              </a:pPr>
              <a:r>
                <a:rPr lang="en-US" sz="2224" u="none" strike="noStrike">
                  <a:solidFill>
                    <a:srgbClr val="305F72"/>
                  </a:solidFill>
                  <a:latin typeface="Raleway"/>
                  <a:ea typeface="Raleway"/>
                  <a:cs typeface="Raleway"/>
                  <a:sym typeface="Raleway"/>
                </a:rPr>
                <a:t>午後には副交感神経が優位になり回復する。</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sp>
        <p:nvSpPr>
          <p:cNvPr id="2" name="TextBox 2"/>
          <p:cNvSpPr txBox="1"/>
          <p:nvPr/>
        </p:nvSpPr>
        <p:spPr>
          <a:xfrm>
            <a:off x="276279" y="962025"/>
            <a:ext cx="18011721" cy="9866629"/>
          </a:xfrm>
          <a:prstGeom prst="rect">
            <a:avLst/>
          </a:prstGeom>
        </p:spPr>
        <p:txBody>
          <a:bodyPr lIns="0" tIns="0" rIns="0" bIns="0" rtlCol="0" anchor="t">
            <a:spAutoFit/>
          </a:bodyPr>
          <a:lstStyle/>
          <a:p>
            <a:pPr algn="l">
              <a:lnSpc>
                <a:spcPts val="4200"/>
              </a:lnSpc>
            </a:pPr>
            <a:endParaRPr/>
          </a:p>
          <a:p>
            <a:pPr algn="l">
              <a:lnSpc>
                <a:spcPts val="4340"/>
              </a:lnSpc>
            </a:pPr>
            <a:endParaRPr/>
          </a:p>
          <a:p>
            <a:pPr algn="l">
              <a:lnSpc>
                <a:spcPts val="4340"/>
              </a:lnSpc>
            </a:pPr>
            <a:r>
              <a:rPr lang="en-US" sz="3100">
                <a:solidFill>
                  <a:srgbClr val="000000"/>
                </a:solidFill>
                <a:latin typeface="Source Han Sans JP"/>
                <a:ea typeface="Source Han Sans JP"/>
                <a:cs typeface="Source Han Sans JP"/>
                <a:sym typeface="Source Han Sans JP"/>
              </a:rPr>
              <a:t>1 </a:t>
            </a:r>
            <a:r>
              <a:rPr lang="en-US" sz="3100" b="1">
                <a:solidFill>
                  <a:srgbClr val="000000"/>
                </a:solidFill>
                <a:latin typeface="Source Han Sans JP Bold"/>
                <a:ea typeface="Source Han Sans JP Bold"/>
                <a:cs typeface="Source Han Sans JP Bold"/>
                <a:sym typeface="Source Han Sans JP Bold"/>
              </a:rPr>
              <a:t>週末の“社会的時差”（ソーシャル・ジェットラグ）</a:t>
            </a:r>
          </a:p>
          <a:p>
            <a:pPr algn="l">
              <a:lnSpc>
                <a:spcPts val="3500"/>
              </a:lnSpc>
            </a:pPr>
            <a:r>
              <a:rPr lang="en-US" sz="2500" b="1">
                <a:solidFill>
                  <a:srgbClr val="000000"/>
                </a:solidFill>
                <a:latin typeface="Source Han Sans JP Bold"/>
                <a:ea typeface="Source Han Sans JP Bold"/>
                <a:cs typeface="Source Han Sans JP Bold"/>
                <a:sym typeface="Source Han Sans JP Bold"/>
              </a:rPr>
              <a:t> 週末の寝だめ・夜更かしで体内時計がずれ、月曜朝に眠気・気分低下・認知効率の落ち込みが出やすい。こうした週末‐平日のズレは抑うつ症状の増加と関連するエビデンスが複数あります。</a:t>
            </a:r>
          </a:p>
          <a:p>
            <a:pPr algn="l">
              <a:lnSpc>
                <a:spcPts val="3500"/>
              </a:lnSpc>
            </a:pPr>
            <a:r>
              <a:rPr lang="en-US" sz="2500" b="1">
                <a:solidFill>
                  <a:srgbClr val="000000"/>
                </a:solidFill>
                <a:latin typeface="Source Han Sans JP Bold"/>
                <a:ea typeface="Source Han Sans JP Bold"/>
                <a:cs typeface="Source Han Sans JP Bold"/>
                <a:sym typeface="Source Han Sans JP Bold"/>
              </a:rPr>
              <a:t>  </a:t>
            </a:r>
          </a:p>
          <a:p>
            <a:pPr algn="l">
              <a:lnSpc>
                <a:spcPts val="4340"/>
              </a:lnSpc>
            </a:pPr>
            <a:r>
              <a:rPr lang="en-US" sz="3100" b="1">
                <a:solidFill>
                  <a:srgbClr val="000000"/>
                </a:solidFill>
                <a:latin typeface="Source Han Sans JP Bold"/>
                <a:ea typeface="Source Han Sans JP Bold"/>
                <a:cs typeface="Source Han Sans JP Bold"/>
                <a:sym typeface="Source Han Sans JP Bold"/>
              </a:rPr>
              <a:t>2 平日のHPA軸ストレス反応の亢進（CAR↑）＋“日曜夜の不眠”</a:t>
            </a:r>
          </a:p>
          <a:p>
            <a:pPr algn="l">
              <a:lnSpc>
                <a:spcPts val="3640"/>
              </a:lnSpc>
            </a:pPr>
            <a:r>
              <a:rPr lang="en-US" sz="2600" b="1">
                <a:solidFill>
                  <a:srgbClr val="000000"/>
                </a:solidFill>
                <a:latin typeface="Source Han Sans JP Bold"/>
                <a:ea typeface="Source Han Sans JP Bold"/>
                <a:cs typeface="Source Han Sans JP Bold"/>
                <a:sym typeface="Source Han Sans JP Bold"/>
              </a:rPr>
              <a:t> 仕事日の覚醒時コルチゾール反応（CAR）は週末より高く、特に仕事過負荷や心配が強い人で顕著。日曜夜は入眠困難が増えるという調査もあり、月曜朝のしんどさを増幅します。  </a:t>
            </a:r>
          </a:p>
          <a:p>
            <a:pPr algn="l">
              <a:lnSpc>
                <a:spcPts val="3640"/>
              </a:lnSpc>
            </a:pPr>
            <a:endParaRPr lang="en-US" sz="2600" b="1">
              <a:solidFill>
                <a:srgbClr val="000000"/>
              </a:solidFill>
              <a:latin typeface="Source Han Sans JP Bold"/>
              <a:ea typeface="Source Han Sans JP Bold"/>
              <a:cs typeface="Source Han Sans JP Bold"/>
              <a:sym typeface="Source Han Sans JP Bold"/>
            </a:endParaRPr>
          </a:p>
          <a:p>
            <a:pPr algn="l">
              <a:lnSpc>
                <a:spcPts val="4340"/>
              </a:lnSpc>
            </a:pPr>
            <a:r>
              <a:rPr lang="en-US" sz="3100" b="1">
                <a:solidFill>
                  <a:srgbClr val="000000"/>
                </a:solidFill>
                <a:latin typeface="Source Han Sans JP Bold"/>
                <a:ea typeface="Source Han Sans JP Bold"/>
                <a:cs typeface="Source Han Sans JP Bold"/>
                <a:sym typeface="Source Han Sans JP Bold"/>
              </a:rPr>
              <a:t>3 うつ病に特有の“朝に悪化”する日内変動</a:t>
            </a:r>
          </a:p>
          <a:p>
            <a:pPr algn="l">
              <a:lnSpc>
                <a:spcPts val="3780"/>
              </a:lnSpc>
            </a:pPr>
            <a:r>
              <a:rPr lang="en-US" sz="2700" b="1">
                <a:solidFill>
                  <a:srgbClr val="000000"/>
                </a:solidFill>
                <a:latin typeface="Source Han Sans JP Bold"/>
                <a:ea typeface="Source Han Sans JP Bold"/>
                <a:cs typeface="Source Han Sans JP Bold"/>
                <a:sym typeface="Source Han Sans JP Bold"/>
              </a:rPr>
              <a:t> うつ病では朝に症状が強い（メランコリー型で顕著）という古典的所見があり、さらに夜型×朝の活動など体内時計と活動時間の不一致で不調が強まりやすい。月曜の始業時に表れやすい理由になります。  </a:t>
            </a:r>
          </a:p>
          <a:p>
            <a:pPr algn="l">
              <a:lnSpc>
                <a:spcPts val="3780"/>
              </a:lnSpc>
            </a:pPr>
            <a:endParaRPr lang="en-US" sz="2700" b="1">
              <a:solidFill>
                <a:srgbClr val="000000"/>
              </a:solidFill>
              <a:latin typeface="Source Han Sans JP Bold"/>
              <a:ea typeface="Source Han Sans JP Bold"/>
              <a:cs typeface="Source Han Sans JP Bold"/>
              <a:sym typeface="Source Han Sans JP Bold"/>
            </a:endParaRPr>
          </a:p>
          <a:p>
            <a:pPr algn="l">
              <a:lnSpc>
                <a:spcPts val="4340"/>
              </a:lnSpc>
            </a:pPr>
            <a:r>
              <a:rPr lang="en-US" sz="3100" b="1">
                <a:solidFill>
                  <a:srgbClr val="000000"/>
                </a:solidFill>
                <a:latin typeface="Source Han Sans JP Bold"/>
                <a:ea typeface="Source Han Sans JP Bold"/>
                <a:cs typeface="Source Han Sans JP Bold"/>
                <a:sym typeface="Source Han Sans JP Bold"/>
              </a:rPr>
              <a:t>4 週明けの役割要求の再開 × 労働機能低下</a:t>
            </a:r>
          </a:p>
          <a:p>
            <a:pPr algn="l">
              <a:lnSpc>
                <a:spcPts val="3780"/>
              </a:lnSpc>
            </a:pPr>
            <a:r>
              <a:rPr lang="en-US" sz="2700" b="1">
                <a:solidFill>
                  <a:srgbClr val="000000"/>
                </a:solidFill>
                <a:latin typeface="Source Han Sans JP Bold"/>
                <a:ea typeface="Source Han Sans JP Bold"/>
                <a:cs typeface="Source Han Sans JP Bold"/>
                <a:sym typeface="Source Han Sans JP Bold"/>
              </a:rPr>
              <a:t> うつ病は欠勤・プレゼンティーイズムと強く結びつき、職場の心理社会的要因（業務量・裁量・サポート不足など）はメンタル由来の病欠を予測します。週明けはタスク再開・締切が集中し、「休む」という選択につながりやすい土壌があります。  </a:t>
            </a:r>
          </a:p>
          <a:p>
            <a:pPr algn="l">
              <a:lnSpc>
                <a:spcPts val="4340"/>
              </a:lnSpc>
            </a:pPr>
            <a:endParaRPr lang="en-US" sz="2700" b="1">
              <a:solidFill>
                <a:srgbClr val="000000"/>
              </a:solidFill>
              <a:latin typeface="Source Han Sans JP Bold"/>
              <a:ea typeface="Source Han Sans JP Bold"/>
              <a:cs typeface="Source Han Sans JP Bold"/>
              <a:sym typeface="Source Han Sans JP Bold"/>
            </a:endParaRPr>
          </a:p>
          <a:p>
            <a:pPr algn="l">
              <a:lnSpc>
                <a:spcPts val="4340"/>
              </a:lnSpc>
            </a:pPr>
            <a:endParaRPr lang="en-US" sz="2700" b="1">
              <a:solidFill>
                <a:srgbClr val="000000"/>
              </a:solidFill>
              <a:latin typeface="Source Han Sans JP Bold"/>
              <a:ea typeface="Source Han Sans JP Bold"/>
              <a:cs typeface="Source Han Sans JP Bold"/>
              <a:sym typeface="Source Han Sans JP Bold"/>
            </a:endParaRPr>
          </a:p>
        </p:txBody>
      </p:sp>
      <p:sp>
        <p:nvSpPr>
          <p:cNvPr id="3" name="TextBox 3"/>
          <p:cNvSpPr txBox="1"/>
          <p:nvPr/>
        </p:nvSpPr>
        <p:spPr>
          <a:xfrm>
            <a:off x="2275010" y="279564"/>
            <a:ext cx="12955191" cy="1028688"/>
          </a:xfrm>
          <a:prstGeom prst="rect">
            <a:avLst/>
          </a:prstGeom>
        </p:spPr>
        <p:txBody>
          <a:bodyPr lIns="0" tIns="0" rIns="0" bIns="0" rtlCol="0" anchor="t">
            <a:spAutoFit/>
          </a:bodyPr>
          <a:lstStyle/>
          <a:p>
            <a:pPr algn="ctr">
              <a:lnSpc>
                <a:spcPts val="8400"/>
              </a:lnSpc>
            </a:pPr>
            <a:r>
              <a:rPr lang="en-US" sz="6000" b="1">
                <a:solidFill>
                  <a:srgbClr val="000000"/>
                </a:solidFill>
                <a:latin typeface="Source Han Sans JP Bold"/>
                <a:ea typeface="Source Han Sans JP Bold"/>
                <a:cs typeface="Source Han Sans JP Bold"/>
                <a:sym typeface="Source Han Sans JP Bold"/>
              </a:rPr>
              <a:t>月曜がつらく「休みやすい」主な理由</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F5F7FA"/>
        </a:solidFill>
        <a:effectLst/>
      </p:bgPr>
    </p:bg>
    <p:spTree>
      <p:nvGrpSpPr>
        <p:cNvPr id="1" name=""/>
        <p:cNvGrpSpPr/>
        <p:nvPr/>
      </p:nvGrpSpPr>
      <p:grpSpPr>
        <a:xfrm>
          <a:off x="0" y="0"/>
          <a:ext cx="0" cy="0"/>
          <a:chOff x="0" y="0"/>
          <a:chExt cx="0" cy="0"/>
        </a:xfrm>
      </p:grpSpPr>
      <p:sp>
        <p:nvSpPr>
          <p:cNvPr id="2" name="TextBox 2"/>
          <p:cNvSpPr txBox="1"/>
          <p:nvPr/>
        </p:nvSpPr>
        <p:spPr>
          <a:xfrm>
            <a:off x="0" y="1598341"/>
            <a:ext cx="18288000" cy="9264649"/>
          </a:xfrm>
          <a:prstGeom prst="rect">
            <a:avLst/>
          </a:prstGeom>
        </p:spPr>
        <p:txBody>
          <a:bodyPr lIns="0" tIns="0" rIns="0" bIns="0" rtlCol="0" anchor="t">
            <a:spAutoFit/>
          </a:bodyPr>
          <a:lstStyle/>
          <a:p>
            <a:pPr algn="ctr">
              <a:lnSpc>
                <a:spcPts val="4900"/>
              </a:lnSpc>
            </a:pPr>
            <a:endParaRPr/>
          </a:p>
          <a:p>
            <a:pPr algn="l">
              <a:lnSpc>
                <a:spcPts val="4900"/>
              </a:lnSpc>
            </a:pPr>
            <a:r>
              <a:rPr lang="en-US" sz="3500">
                <a:solidFill>
                  <a:srgbClr val="000000"/>
                </a:solidFill>
                <a:latin typeface="Source Han Sans JP"/>
                <a:ea typeface="Source Han Sans JP"/>
                <a:cs typeface="Source Han Sans JP"/>
                <a:sym typeface="Source Han Sans JP"/>
              </a:rPr>
              <a:t> </a:t>
            </a:r>
            <a:r>
              <a:rPr lang="en-US" sz="3500" b="1">
                <a:solidFill>
                  <a:srgbClr val="000000"/>
                </a:solidFill>
                <a:latin typeface="Source Han Sans JP Bold"/>
                <a:ea typeface="Source Han Sans JP Bold"/>
                <a:cs typeface="Source Han Sans JP Bold"/>
                <a:sym typeface="Source Han Sans JP Bold"/>
              </a:rPr>
              <a:t>2週間以上、ほぼ毎日にわたり同時期に症状が続く。  </a:t>
            </a:r>
          </a:p>
          <a:p>
            <a:pPr algn="l">
              <a:lnSpc>
                <a:spcPts val="4900"/>
              </a:lnSpc>
            </a:pPr>
            <a:endParaRPr lang="en-US" sz="3500" b="1">
              <a:solidFill>
                <a:srgbClr val="000000"/>
              </a:solidFill>
              <a:latin typeface="Source Han Sans JP Bold"/>
              <a:ea typeface="Source Han Sans JP Bold"/>
              <a:cs typeface="Source Han Sans JP Bold"/>
              <a:sym typeface="Source Han Sans JP Bold"/>
            </a:endParaRPr>
          </a:p>
          <a:p>
            <a:pPr algn="l">
              <a:lnSpc>
                <a:spcPts val="4900"/>
              </a:lnSpc>
            </a:pPr>
            <a:r>
              <a:rPr lang="en-US" sz="3500" b="1">
                <a:solidFill>
                  <a:srgbClr val="000000"/>
                </a:solidFill>
                <a:latin typeface="Source Han Sans JP Bold"/>
                <a:ea typeface="Source Han Sans JP Bold"/>
                <a:cs typeface="Source Han Sans JP Bold"/>
                <a:sym typeface="Source Han Sans JP Bold"/>
              </a:rPr>
              <a:t>9症状中5項目以上を満たし、そのうち抑うつ気分または興味・喜びの喪失が必須。  </a:t>
            </a:r>
          </a:p>
          <a:p>
            <a:pPr algn="l">
              <a:lnSpc>
                <a:spcPts val="4900"/>
              </a:lnSpc>
            </a:pPr>
            <a:endParaRPr lang="en-US" sz="3500" b="1">
              <a:solidFill>
                <a:srgbClr val="000000"/>
              </a:solidFill>
              <a:latin typeface="Source Han Sans JP Bold"/>
              <a:ea typeface="Source Han Sans JP Bold"/>
              <a:cs typeface="Source Han Sans JP Bold"/>
              <a:sym typeface="Source Han Sans JP Bold"/>
            </a:endParaRPr>
          </a:p>
          <a:p>
            <a:pPr algn="l">
              <a:lnSpc>
                <a:spcPts val="4900"/>
              </a:lnSpc>
            </a:pPr>
            <a:r>
              <a:rPr lang="en-US" sz="3500" b="1">
                <a:solidFill>
                  <a:srgbClr val="000000"/>
                </a:solidFill>
                <a:latin typeface="Source Han Sans JP Bold"/>
                <a:ea typeface="Source Han Sans JP Bold"/>
                <a:cs typeface="Source Han Sans JP Bold"/>
                <a:sym typeface="Source Han Sans JP Bold"/>
              </a:rPr>
              <a:t>〔9症状〕 抑うつ気分／興味喪失／体重・食欲変化／不眠・過眠／精神運動焦燥・制止／易疲労／無価値感・罪責感／集中困難・決断困難／死についての反復思考・自殺念慮・企図。  </a:t>
            </a:r>
          </a:p>
          <a:p>
            <a:pPr algn="l">
              <a:lnSpc>
                <a:spcPts val="4900"/>
              </a:lnSpc>
            </a:pPr>
            <a:endParaRPr lang="en-US" sz="3500" b="1">
              <a:solidFill>
                <a:srgbClr val="000000"/>
              </a:solidFill>
              <a:latin typeface="Source Han Sans JP Bold"/>
              <a:ea typeface="Source Han Sans JP Bold"/>
              <a:cs typeface="Source Han Sans JP Bold"/>
              <a:sym typeface="Source Han Sans JP Bold"/>
            </a:endParaRPr>
          </a:p>
          <a:p>
            <a:pPr algn="l">
              <a:lnSpc>
                <a:spcPts val="4900"/>
              </a:lnSpc>
            </a:pPr>
            <a:r>
              <a:rPr lang="en-US" sz="3500" b="1">
                <a:solidFill>
                  <a:srgbClr val="000000"/>
                </a:solidFill>
                <a:latin typeface="Source Han Sans JP Bold"/>
                <a:ea typeface="Source Han Sans JP Bold"/>
                <a:cs typeface="Source Han Sans JP Bold"/>
                <a:sym typeface="Source Han Sans JP Bold"/>
              </a:rPr>
              <a:t>症状が社会・職業などの機能に著しい苦痛・障害をもたらす。  </a:t>
            </a:r>
          </a:p>
          <a:p>
            <a:pPr algn="l">
              <a:lnSpc>
                <a:spcPts val="4900"/>
              </a:lnSpc>
            </a:pPr>
            <a:endParaRPr lang="en-US" sz="3500" b="1">
              <a:solidFill>
                <a:srgbClr val="000000"/>
              </a:solidFill>
              <a:latin typeface="Source Han Sans JP Bold"/>
              <a:ea typeface="Source Han Sans JP Bold"/>
              <a:cs typeface="Source Han Sans JP Bold"/>
              <a:sym typeface="Source Han Sans JP Bold"/>
            </a:endParaRPr>
          </a:p>
          <a:p>
            <a:pPr algn="l">
              <a:lnSpc>
                <a:spcPts val="4900"/>
              </a:lnSpc>
            </a:pPr>
            <a:r>
              <a:rPr lang="en-US" sz="3500" b="1">
                <a:solidFill>
                  <a:srgbClr val="000000"/>
                </a:solidFill>
                <a:latin typeface="Source Han Sans JP Bold"/>
                <a:ea typeface="Source Han Sans JP Bold"/>
                <a:cs typeface="Source Han Sans JP Bold"/>
                <a:sym typeface="Source Han Sans JP Bold"/>
              </a:rPr>
              <a:t>物質・身体疾患の影響ではなく、統合失調症スペクトラム等でよりよく説明されず、躁病／軽躁病エピソードの既往がない。  </a:t>
            </a:r>
          </a:p>
          <a:p>
            <a:pPr algn="ctr">
              <a:lnSpc>
                <a:spcPts val="4900"/>
              </a:lnSpc>
            </a:pPr>
            <a:endParaRPr lang="en-US" sz="3500" b="1">
              <a:solidFill>
                <a:srgbClr val="000000"/>
              </a:solidFill>
              <a:latin typeface="Source Han Sans JP Bold"/>
              <a:ea typeface="Source Han Sans JP Bold"/>
              <a:cs typeface="Source Han Sans JP Bold"/>
              <a:sym typeface="Source Han Sans JP Bold"/>
            </a:endParaRPr>
          </a:p>
          <a:p>
            <a:pPr algn="ctr">
              <a:lnSpc>
                <a:spcPts val="4900"/>
              </a:lnSpc>
            </a:pPr>
            <a:endParaRPr lang="en-US" sz="3500" b="1">
              <a:solidFill>
                <a:srgbClr val="000000"/>
              </a:solidFill>
              <a:latin typeface="Source Han Sans JP Bold"/>
              <a:ea typeface="Source Han Sans JP Bold"/>
              <a:cs typeface="Source Han Sans JP Bold"/>
              <a:sym typeface="Source Han Sans JP Bold"/>
            </a:endParaRPr>
          </a:p>
        </p:txBody>
      </p:sp>
      <p:sp>
        <p:nvSpPr>
          <p:cNvPr id="3" name="TextBox 3"/>
          <p:cNvSpPr txBox="1"/>
          <p:nvPr/>
        </p:nvSpPr>
        <p:spPr>
          <a:xfrm>
            <a:off x="795507" y="280460"/>
            <a:ext cx="16118384" cy="1028688"/>
          </a:xfrm>
          <a:prstGeom prst="rect">
            <a:avLst/>
          </a:prstGeom>
        </p:spPr>
        <p:txBody>
          <a:bodyPr lIns="0" tIns="0" rIns="0" bIns="0" rtlCol="0" anchor="t">
            <a:spAutoFit/>
          </a:bodyPr>
          <a:lstStyle/>
          <a:p>
            <a:pPr algn="ctr">
              <a:lnSpc>
                <a:spcPts val="8400"/>
              </a:lnSpc>
            </a:pPr>
            <a:r>
              <a:rPr lang="en-US" sz="6000" b="1">
                <a:solidFill>
                  <a:srgbClr val="000000"/>
                </a:solidFill>
                <a:latin typeface="Source Han Sans JP Bold"/>
                <a:ea typeface="Source Han Sans JP Bold"/>
                <a:cs typeface="Source Han Sans JP Bold"/>
                <a:sym typeface="Source Han Sans JP Bold"/>
              </a:rPr>
              <a:t>DSM‑5｜大うつ病性障害（うつ病）の診断基準</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sp>
        <p:nvSpPr>
          <p:cNvPr id="2" name="AutoShape 2"/>
          <p:cNvSpPr/>
          <p:nvPr/>
        </p:nvSpPr>
        <p:spPr>
          <a:xfrm>
            <a:off x="-592282" y="-617682"/>
            <a:ext cx="8007927" cy="11501582"/>
          </a:xfrm>
          <a:prstGeom prst="rect">
            <a:avLst/>
          </a:prstGeom>
          <a:solidFill>
            <a:srgbClr val="000000"/>
          </a:solidFill>
        </p:spPr>
        <p:txBody>
          <a:bodyPr/>
          <a:lstStyle/>
          <a:p>
            <a:endParaRPr lang="ja-JP" altLang="en-US"/>
          </a:p>
        </p:txBody>
      </p:sp>
      <p:grpSp>
        <p:nvGrpSpPr>
          <p:cNvPr id="3" name="Group 3"/>
          <p:cNvGrpSpPr/>
          <p:nvPr/>
        </p:nvGrpSpPr>
        <p:grpSpPr>
          <a:xfrm>
            <a:off x="1028700" y="1035844"/>
            <a:ext cx="5340120" cy="3402955"/>
            <a:chOff x="0" y="9525"/>
            <a:chExt cx="7120159" cy="4537273"/>
          </a:xfrm>
        </p:grpSpPr>
        <p:sp>
          <p:nvSpPr>
            <p:cNvPr id="4" name="AutoShape 4"/>
            <p:cNvSpPr/>
            <p:nvPr/>
          </p:nvSpPr>
          <p:spPr>
            <a:xfrm>
              <a:off x="0" y="4352834"/>
              <a:ext cx="2770909" cy="193964"/>
            </a:xfrm>
            <a:prstGeom prst="rect">
              <a:avLst/>
            </a:prstGeom>
            <a:solidFill>
              <a:srgbClr val="F5F7FA"/>
            </a:solidFill>
          </p:spPr>
          <p:txBody>
            <a:bodyPr/>
            <a:lstStyle/>
            <a:p>
              <a:endParaRPr lang="ja-JP" altLang="en-US"/>
            </a:p>
          </p:txBody>
        </p:sp>
        <p:sp>
          <p:nvSpPr>
            <p:cNvPr id="5" name="TextBox 5"/>
            <p:cNvSpPr txBox="1"/>
            <p:nvPr/>
          </p:nvSpPr>
          <p:spPr>
            <a:xfrm>
              <a:off x="0" y="9525"/>
              <a:ext cx="7120159" cy="3876675"/>
            </a:xfrm>
            <a:prstGeom prst="rect">
              <a:avLst/>
            </a:prstGeom>
          </p:spPr>
          <p:txBody>
            <a:bodyPr lIns="0" tIns="0" rIns="0" bIns="0" rtlCol="0" anchor="t">
              <a:spAutoFit/>
            </a:bodyPr>
            <a:lstStyle/>
            <a:p>
              <a:pPr marL="0" lvl="0" indent="0" algn="l">
                <a:lnSpc>
                  <a:spcPts val="7679"/>
                </a:lnSpc>
              </a:pPr>
              <a:r>
                <a:rPr lang="en-US" sz="6399" b="1">
                  <a:solidFill>
                    <a:srgbClr val="F5F7FA"/>
                  </a:solidFill>
                  <a:latin typeface="Source Han Sans JP Bold"/>
                  <a:ea typeface="Source Han Sans JP Bold"/>
                  <a:cs typeface="Source Han Sans JP Bold"/>
                  <a:sym typeface="Source Han Sans JP Bold"/>
                </a:rPr>
                <a:t>月曜がつらく「休みやすい」主な理由</a:t>
              </a:r>
            </a:p>
          </p:txBody>
        </p:sp>
      </p:grpSp>
      <p:grpSp>
        <p:nvGrpSpPr>
          <p:cNvPr id="6" name="Group 6"/>
          <p:cNvGrpSpPr/>
          <p:nvPr/>
        </p:nvGrpSpPr>
        <p:grpSpPr>
          <a:xfrm>
            <a:off x="8199145" y="873986"/>
            <a:ext cx="8424685" cy="8861818"/>
            <a:chOff x="0" y="0"/>
            <a:chExt cx="11232914" cy="11815758"/>
          </a:xfrm>
        </p:grpSpPr>
        <p:sp>
          <p:nvSpPr>
            <p:cNvPr id="7" name="TextBox 7"/>
            <p:cNvSpPr txBox="1"/>
            <p:nvPr/>
          </p:nvSpPr>
          <p:spPr>
            <a:xfrm>
              <a:off x="0" y="-38100"/>
              <a:ext cx="11232914" cy="4024379"/>
            </a:xfrm>
            <a:prstGeom prst="rect">
              <a:avLst/>
            </a:prstGeom>
          </p:spPr>
          <p:txBody>
            <a:bodyPr lIns="0" tIns="0" rIns="0" bIns="0" rtlCol="0" anchor="t">
              <a:spAutoFit/>
            </a:bodyPr>
            <a:lstStyle/>
            <a:p>
              <a:pPr marL="0" lvl="0" indent="0" algn="l">
                <a:lnSpc>
                  <a:spcPts val="4016"/>
                </a:lnSpc>
              </a:pPr>
              <a:r>
                <a:rPr lang="en-US" sz="3089" b="1">
                  <a:solidFill>
                    <a:srgbClr val="000000"/>
                  </a:solidFill>
                  <a:latin typeface="Source Han Sans JP Bold"/>
                  <a:ea typeface="Source Han Sans JP Bold"/>
                  <a:cs typeface="Source Han Sans JP Bold"/>
                  <a:sym typeface="Source Han Sans JP Bold"/>
                </a:rPr>
                <a:t>2 平日のHPA軸ストレス反応の亢進（CAR↑）＋“日曜夜の不眠”</a:t>
              </a:r>
            </a:p>
            <a:p>
              <a:pPr marL="0" lvl="0" indent="0" algn="l">
                <a:lnSpc>
                  <a:spcPts val="4016"/>
                </a:lnSpc>
              </a:pPr>
              <a:r>
                <a:rPr lang="en-US" sz="3089" b="1">
                  <a:solidFill>
                    <a:srgbClr val="000000"/>
                  </a:solidFill>
                  <a:latin typeface="Source Han Sans JP Bold"/>
                  <a:ea typeface="Source Han Sans JP Bold"/>
                  <a:cs typeface="Source Han Sans JP Bold"/>
                  <a:sym typeface="Source Han Sans JP Bold"/>
                </a:rPr>
                <a:t> 仕事日の覚醒時コルチゾール反応（CAR）は週末より高く、特に仕事過負荷や心配が強い人で顕著。日曜夜は入眠困難が増えるという調査もあり、月曜朝のしんどさを増幅します。</a:t>
              </a:r>
            </a:p>
          </p:txBody>
        </p:sp>
        <p:sp>
          <p:nvSpPr>
            <p:cNvPr id="8" name="TextBox 8"/>
            <p:cNvSpPr txBox="1"/>
            <p:nvPr/>
          </p:nvSpPr>
          <p:spPr>
            <a:xfrm>
              <a:off x="0" y="4529081"/>
              <a:ext cx="9800310" cy="7286677"/>
            </a:xfrm>
            <a:prstGeom prst="rect">
              <a:avLst/>
            </a:prstGeom>
          </p:spPr>
          <p:txBody>
            <a:bodyPr lIns="0" tIns="0" rIns="0" bIns="0" rtlCol="0" anchor="t">
              <a:spAutoFit/>
            </a:bodyPr>
            <a:lstStyle/>
            <a:p>
              <a:pPr marL="0" lvl="0" indent="0" algn="l">
                <a:lnSpc>
                  <a:spcPts val="2754"/>
                </a:lnSpc>
              </a:pPr>
              <a:r>
                <a:rPr lang="en-US" sz="1967" b="1">
                  <a:solidFill>
                    <a:srgbClr val="000000"/>
                  </a:solidFill>
                  <a:latin typeface="Source Han Sans JP Bold"/>
                  <a:ea typeface="Source Han Sans JP Bold"/>
                  <a:cs typeface="Source Han Sans JP Bold"/>
                  <a:sym typeface="Source Han Sans JP Bold"/>
                </a:rPr>
                <a:t>1週末の“社会的時差”（ソーシャル・ジェットラグ）</a:t>
              </a:r>
            </a:p>
            <a:p>
              <a:pPr marL="0" lvl="0" indent="0" algn="l">
                <a:lnSpc>
                  <a:spcPts val="2754"/>
                </a:lnSpc>
              </a:pPr>
              <a:r>
                <a:rPr lang="en-US" sz="1967" b="1">
                  <a:solidFill>
                    <a:srgbClr val="000000"/>
                  </a:solidFill>
                  <a:latin typeface="Source Han Sans JP Bold"/>
                  <a:ea typeface="Source Han Sans JP Bold"/>
                  <a:cs typeface="Source Han Sans JP Bold"/>
                  <a:sym typeface="Source Han Sans JP Bold"/>
                </a:rPr>
                <a:t> 週末の寝だめ・夜更かしで体内時計がずれ、月曜朝に眠気・気分低下・認知効率の落ち込みが出やすい。こうした週末‐平日のズレは抑うつ症状の増加と関連するエビデンスが複数あります。</a:t>
              </a:r>
            </a:p>
            <a:p>
              <a:pPr marL="0" lvl="0" indent="0" algn="l">
                <a:lnSpc>
                  <a:spcPts val="2754"/>
                </a:lnSpc>
              </a:pPr>
              <a:endParaRPr lang="en-US" sz="1967" b="1">
                <a:solidFill>
                  <a:srgbClr val="000000"/>
                </a:solidFill>
                <a:latin typeface="Source Han Sans JP Bold"/>
                <a:ea typeface="Source Han Sans JP Bold"/>
                <a:cs typeface="Source Han Sans JP Bold"/>
                <a:sym typeface="Source Han Sans JP Bold"/>
              </a:endParaRPr>
            </a:p>
            <a:p>
              <a:pPr marL="0" lvl="0" indent="0" algn="l">
                <a:lnSpc>
                  <a:spcPts val="2754"/>
                </a:lnSpc>
              </a:pPr>
              <a:r>
                <a:rPr lang="en-US" sz="1967" b="1">
                  <a:solidFill>
                    <a:srgbClr val="000000"/>
                  </a:solidFill>
                  <a:latin typeface="Source Han Sans JP Bold"/>
                  <a:ea typeface="Source Han Sans JP Bold"/>
                  <a:cs typeface="Source Han Sans JP Bold"/>
                  <a:sym typeface="Source Han Sans JP Bold"/>
                </a:rPr>
                <a:t>3 うつ病に特有の“朝に悪化”する日内変動</a:t>
              </a:r>
            </a:p>
            <a:p>
              <a:pPr marL="0" lvl="0" indent="0" algn="l">
                <a:lnSpc>
                  <a:spcPts val="2754"/>
                </a:lnSpc>
              </a:pPr>
              <a:r>
                <a:rPr lang="en-US" sz="1967" b="1">
                  <a:solidFill>
                    <a:srgbClr val="000000"/>
                  </a:solidFill>
                  <a:latin typeface="Source Han Sans JP Bold"/>
                  <a:ea typeface="Source Han Sans JP Bold"/>
                  <a:cs typeface="Source Han Sans JP Bold"/>
                  <a:sym typeface="Source Han Sans JP Bold"/>
                </a:rPr>
                <a:t> うつ病では朝に症状が強い（メランコリー型で顕著）という古典的所見があり、さらに夜型×朝の活動など体内時計と活動時間の不一致で不調が強まりやすい。月曜の始業時に表れやすい理由になります。</a:t>
              </a:r>
            </a:p>
            <a:p>
              <a:pPr marL="0" lvl="0" indent="0" algn="l">
                <a:lnSpc>
                  <a:spcPts val="2754"/>
                </a:lnSpc>
              </a:pPr>
              <a:endParaRPr lang="en-US" sz="1967" b="1">
                <a:solidFill>
                  <a:srgbClr val="000000"/>
                </a:solidFill>
                <a:latin typeface="Source Han Sans JP Bold"/>
                <a:ea typeface="Source Han Sans JP Bold"/>
                <a:cs typeface="Source Han Sans JP Bold"/>
                <a:sym typeface="Source Han Sans JP Bold"/>
              </a:endParaRPr>
            </a:p>
            <a:p>
              <a:pPr marL="0" lvl="0" indent="0" algn="l">
                <a:lnSpc>
                  <a:spcPts val="2754"/>
                </a:lnSpc>
              </a:pPr>
              <a:r>
                <a:rPr lang="en-US" sz="1967" b="1">
                  <a:solidFill>
                    <a:srgbClr val="000000"/>
                  </a:solidFill>
                  <a:latin typeface="Source Han Sans JP Bold"/>
                  <a:ea typeface="Source Han Sans JP Bold"/>
                  <a:cs typeface="Source Han Sans JP Bold"/>
                  <a:sym typeface="Source Han Sans JP Bold"/>
                </a:rPr>
                <a:t>4 週明けの役割要求の再開 × 労働機能低下</a:t>
              </a:r>
            </a:p>
            <a:p>
              <a:pPr marL="0" lvl="0" indent="0" algn="l">
                <a:lnSpc>
                  <a:spcPts val="2754"/>
                </a:lnSpc>
              </a:pPr>
              <a:r>
                <a:rPr lang="en-US" sz="1967" b="1">
                  <a:solidFill>
                    <a:srgbClr val="000000"/>
                  </a:solidFill>
                  <a:latin typeface="Source Han Sans JP Bold"/>
                  <a:ea typeface="Source Han Sans JP Bold"/>
                  <a:cs typeface="Source Han Sans JP Bold"/>
                  <a:sym typeface="Source Han Sans JP Bold"/>
                </a:rPr>
                <a:t> うつ病は欠勤・プレゼンティーイズムと強く結びつき、職場の心理社会的要因（業務量・裁量・サポート不足など）はメンタル由来の病欠を予測します。週明けはタスク再開・締切が集中し、「休む」という選択につながりやすい土壌があります。</a:t>
              </a:r>
            </a:p>
          </p:txBody>
        </p:sp>
      </p:grpSp>
      <p:grpSp>
        <p:nvGrpSpPr>
          <p:cNvPr id="9" name="Group 9"/>
          <p:cNvGrpSpPr/>
          <p:nvPr/>
        </p:nvGrpSpPr>
        <p:grpSpPr>
          <a:xfrm>
            <a:off x="1028700" y="6071872"/>
            <a:ext cx="5283987" cy="3124046"/>
            <a:chOff x="0" y="0"/>
            <a:chExt cx="1374763" cy="812800"/>
          </a:xfrm>
        </p:grpSpPr>
        <p:sp>
          <p:nvSpPr>
            <p:cNvPr id="10" name="Freeform 10"/>
            <p:cNvSpPr/>
            <p:nvPr/>
          </p:nvSpPr>
          <p:spPr>
            <a:xfrm>
              <a:off x="0" y="0"/>
              <a:ext cx="1374763" cy="812800"/>
            </a:xfrm>
            <a:custGeom>
              <a:avLst/>
              <a:gdLst/>
              <a:ahLst/>
              <a:cxnLst/>
              <a:rect l="l" t="t" r="r" b="b"/>
              <a:pathLst>
                <a:path w="1374763" h="812800">
                  <a:moveTo>
                    <a:pt x="0" y="0"/>
                  </a:moveTo>
                  <a:lnTo>
                    <a:pt x="1374763" y="0"/>
                  </a:lnTo>
                  <a:lnTo>
                    <a:pt x="1374763" y="812800"/>
                  </a:lnTo>
                  <a:lnTo>
                    <a:pt x="0" y="812800"/>
                  </a:lnTo>
                  <a:close/>
                </a:path>
              </a:pathLst>
            </a:custGeom>
            <a:blipFill>
              <a:blip r:embed="rId2"/>
              <a:stretch>
                <a:fillRect l="-2749" r="-2749"/>
              </a:stretch>
            </a:blipFill>
          </p:spPr>
          <p:txBody>
            <a:bodyPr/>
            <a:lstStyle/>
            <a:p>
              <a:endParaRPr lang="ja-JP"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2" name="AutoShape 2"/>
          <p:cNvSpPr/>
          <p:nvPr/>
        </p:nvSpPr>
        <p:spPr>
          <a:xfrm>
            <a:off x="271999" y="3818402"/>
            <a:ext cx="7908899" cy="662549"/>
          </a:xfrm>
          <a:prstGeom prst="rect">
            <a:avLst/>
          </a:prstGeom>
          <a:solidFill>
            <a:srgbClr val="0A0A0A"/>
          </a:solidFill>
        </p:spPr>
        <p:txBody>
          <a:bodyPr/>
          <a:lstStyle/>
          <a:p>
            <a:endParaRPr lang="ja-JP" altLang="en-US"/>
          </a:p>
        </p:txBody>
      </p:sp>
      <p:sp>
        <p:nvSpPr>
          <p:cNvPr id="3" name="AutoShape 3"/>
          <p:cNvSpPr/>
          <p:nvPr/>
        </p:nvSpPr>
        <p:spPr>
          <a:xfrm>
            <a:off x="271999" y="4480951"/>
            <a:ext cx="7908899" cy="662549"/>
          </a:xfrm>
          <a:prstGeom prst="rect">
            <a:avLst/>
          </a:prstGeom>
          <a:solidFill>
            <a:srgbClr val="0A0A0A"/>
          </a:solidFill>
        </p:spPr>
        <p:txBody>
          <a:bodyPr/>
          <a:lstStyle/>
          <a:p>
            <a:endParaRPr lang="ja-JP" altLang="en-US"/>
          </a:p>
        </p:txBody>
      </p:sp>
      <p:sp>
        <p:nvSpPr>
          <p:cNvPr id="4" name="AutoShape 4"/>
          <p:cNvSpPr/>
          <p:nvPr/>
        </p:nvSpPr>
        <p:spPr>
          <a:xfrm>
            <a:off x="271999" y="5143500"/>
            <a:ext cx="7908899" cy="662549"/>
          </a:xfrm>
          <a:prstGeom prst="rect">
            <a:avLst/>
          </a:prstGeom>
          <a:solidFill>
            <a:srgbClr val="0A0A0A"/>
          </a:solidFill>
        </p:spPr>
        <p:txBody>
          <a:bodyPr/>
          <a:lstStyle/>
          <a:p>
            <a:endParaRPr lang="ja-JP" altLang="en-US"/>
          </a:p>
        </p:txBody>
      </p:sp>
      <p:sp>
        <p:nvSpPr>
          <p:cNvPr id="5" name="AutoShape 5"/>
          <p:cNvSpPr/>
          <p:nvPr/>
        </p:nvSpPr>
        <p:spPr>
          <a:xfrm>
            <a:off x="271999" y="5806049"/>
            <a:ext cx="7908899" cy="662549"/>
          </a:xfrm>
          <a:prstGeom prst="rect">
            <a:avLst/>
          </a:prstGeom>
          <a:solidFill>
            <a:srgbClr val="0A0A0A"/>
          </a:solidFill>
        </p:spPr>
        <p:txBody>
          <a:bodyPr/>
          <a:lstStyle/>
          <a:p>
            <a:endParaRPr lang="ja-JP" altLang="en-US"/>
          </a:p>
        </p:txBody>
      </p:sp>
      <p:sp>
        <p:nvSpPr>
          <p:cNvPr id="6" name="TextBox 6"/>
          <p:cNvSpPr txBox="1"/>
          <p:nvPr/>
        </p:nvSpPr>
        <p:spPr>
          <a:xfrm>
            <a:off x="1707567" y="3948679"/>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うつ病の原因とは</a:t>
            </a:r>
          </a:p>
        </p:txBody>
      </p:sp>
      <p:sp>
        <p:nvSpPr>
          <p:cNvPr id="7" name="Freeform 7"/>
          <p:cNvSpPr/>
          <p:nvPr/>
        </p:nvSpPr>
        <p:spPr>
          <a:xfrm>
            <a:off x="716875" y="3933194"/>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TextBox 8"/>
          <p:cNvSpPr txBox="1"/>
          <p:nvPr/>
        </p:nvSpPr>
        <p:spPr>
          <a:xfrm>
            <a:off x="824575" y="4028933"/>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2</a:t>
            </a:r>
          </a:p>
        </p:txBody>
      </p:sp>
      <p:sp>
        <p:nvSpPr>
          <p:cNvPr id="9" name="TextBox 9"/>
          <p:cNvSpPr txBox="1"/>
          <p:nvPr/>
        </p:nvSpPr>
        <p:spPr>
          <a:xfrm>
            <a:off x="1707567" y="4611228"/>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うつ病の早期発見</a:t>
            </a:r>
          </a:p>
        </p:txBody>
      </p:sp>
      <p:sp>
        <p:nvSpPr>
          <p:cNvPr id="10" name="Freeform 10"/>
          <p:cNvSpPr/>
          <p:nvPr/>
        </p:nvSpPr>
        <p:spPr>
          <a:xfrm>
            <a:off x="711147" y="4595743"/>
            <a:ext cx="432965" cy="432965"/>
          </a:xfrm>
          <a:custGeom>
            <a:avLst/>
            <a:gdLst/>
            <a:ahLst/>
            <a:cxnLst/>
            <a:rect l="l" t="t" r="r" b="b"/>
            <a:pathLst>
              <a:path w="432965" h="432965">
                <a:moveTo>
                  <a:pt x="0" y="0"/>
                </a:moveTo>
                <a:lnTo>
                  <a:pt x="432965" y="0"/>
                </a:lnTo>
                <a:lnTo>
                  <a:pt x="432965"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1" name="TextBox 11"/>
          <p:cNvSpPr txBox="1"/>
          <p:nvPr/>
        </p:nvSpPr>
        <p:spPr>
          <a:xfrm>
            <a:off x="824575" y="4691482"/>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3</a:t>
            </a:r>
          </a:p>
        </p:txBody>
      </p:sp>
      <p:sp>
        <p:nvSpPr>
          <p:cNvPr id="12" name="TextBox 12"/>
          <p:cNvSpPr txBox="1"/>
          <p:nvPr/>
        </p:nvSpPr>
        <p:spPr>
          <a:xfrm>
            <a:off x="1707567" y="5273777"/>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うつ病の治療</a:t>
            </a:r>
          </a:p>
        </p:txBody>
      </p:sp>
      <p:sp>
        <p:nvSpPr>
          <p:cNvPr id="13" name="Freeform 13"/>
          <p:cNvSpPr/>
          <p:nvPr/>
        </p:nvSpPr>
        <p:spPr>
          <a:xfrm>
            <a:off x="716875" y="5258292"/>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TextBox 14"/>
          <p:cNvSpPr txBox="1"/>
          <p:nvPr/>
        </p:nvSpPr>
        <p:spPr>
          <a:xfrm>
            <a:off x="824575" y="5354031"/>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4</a:t>
            </a:r>
          </a:p>
        </p:txBody>
      </p:sp>
      <p:sp>
        <p:nvSpPr>
          <p:cNvPr id="15" name="TextBox 15"/>
          <p:cNvSpPr txBox="1"/>
          <p:nvPr/>
        </p:nvSpPr>
        <p:spPr>
          <a:xfrm>
            <a:off x="1707567" y="5936326"/>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うつ病の予防</a:t>
            </a:r>
          </a:p>
        </p:txBody>
      </p:sp>
      <p:sp>
        <p:nvSpPr>
          <p:cNvPr id="16" name="Freeform 16"/>
          <p:cNvSpPr/>
          <p:nvPr/>
        </p:nvSpPr>
        <p:spPr>
          <a:xfrm>
            <a:off x="716875" y="5920841"/>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7" name="TextBox 17"/>
          <p:cNvSpPr txBox="1"/>
          <p:nvPr/>
        </p:nvSpPr>
        <p:spPr>
          <a:xfrm>
            <a:off x="824575" y="6016580"/>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5</a:t>
            </a:r>
          </a:p>
        </p:txBody>
      </p:sp>
      <p:sp>
        <p:nvSpPr>
          <p:cNvPr id="18" name="TextBox 18"/>
          <p:cNvSpPr txBox="1"/>
          <p:nvPr/>
        </p:nvSpPr>
        <p:spPr>
          <a:xfrm>
            <a:off x="9377373" y="3051298"/>
            <a:ext cx="7767627" cy="2752725"/>
          </a:xfrm>
          <a:prstGeom prst="rect">
            <a:avLst/>
          </a:prstGeom>
        </p:spPr>
        <p:txBody>
          <a:bodyPr lIns="0" tIns="0" rIns="0" bIns="0" rtlCol="0" anchor="t">
            <a:spAutoFit/>
          </a:bodyPr>
          <a:lstStyle/>
          <a:p>
            <a:pPr marL="0" lvl="0" indent="0" algn="l">
              <a:lnSpc>
                <a:spcPts val="10800"/>
              </a:lnSpc>
            </a:pPr>
            <a:r>
              <a:rPr lang="en-US" sz="9000">
                <a:solidFill>
                  <a:srgbClr val="FFFFFF"/>
                </a:solidFill>
                <a:latin typeface="Raleway"/>
                <a:ea typeface="Raleway"/>
                <a:cs typeface="Raleway"/>
                <a:sym typeface="Raleway"/>
              </a:rPr>
              <a:t>今日伝えたいこと</a:t>
            </a:r>
          </a:p>
        </p:txBody>
      </p:sp>
      <p:sp>
        <p:nvSpPr>
          <p:cNvPr id="19" name="AutoShape 19"/>
          <p:cNvSpPr/>
          <p:nvPr/>
        </p:nvSpPr>
        <p:spPr>
          <a:xfrm>
            <a:off x="9256123" y="6119812"/>
            <a:ext cx="8384422" cy="0"/>
          </a:xfrm>
          <a:prstGeom prst="line">
            <a:avLst/>
          </a:prstGeom>
          <a:ln w="104775" cap="flat">
            <a:solidFill>
              <a:srgbClr val="FFFFFF"/>
            </a:solidFill>
            <a:prstDash val="solid"/>
            <a:headEnd type="none" w="sm" len="sm"/>
            <a:tailEnd type="none" w="sm" len="sm"/>
          </a:ln>
        </p:spPr>
        <p:txBody>
          <a:bodyPr/>
          <a:lstStyle/>
          <a:p>
            <a:endParaRPr lang="ja-JP" altLang="en-US"/>
          </a:p>
        </p:txBody>
      </p:sp>
      <p:sp>
        <p:nvSpPr>
          <p:cNvPr id="20" name="TextBox 20"/>
          <p:cNvSpPr txBox="1"/>
          <p:nvPr/>
        </p:nvSpPr>
        <p:spPr>
          <a:xfrm>
            <a:off x="9377373" y="7504955"/>
            <a:ext cx="6473331" cy="1045212"/>
          </a:xfrm>
          <a:prstGeom prst="rect">
            <a:avLst/>
          </a:prstGeom>
        </p:spPr>
        <p:txBody>
          <a:bodyPr lIns="0" tIns="0" rIns="0" bIns="0" rtlCol="0" anchor="t">
            <a:spAutoFit/>
          </a:bodyPr>
          <a:lstStyle/>
          <a:p>
            <a:pPr algn="ctr">
              <a:lnSpc>
                <a:spcPts val="8539"/>
              </a:lnSpc>
            </a:pPr>
            <a:r>
              <a:rPr lang="en-US" sz="6099">
                <a:solidFill>
                  <a:srgbClr val="FFFFFF"/>
                </a:solidFill>
                <a:latin typeface="Raleway"/>
                <a:ea typeface="Raleway"/>
                <a:cs typeface="Raleway"/>
                <a:sym typeface="Raleway"/>
              </a:rPr>
              <a:t>うつ病の診断基準</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7FA"/>
        </a:solidFill>
        <a:effectLst/>
      </p:bgPr>
    </p:bg>
    <p:spTree>
      <p:nvGrpSpPr>
        <p:cNvPr id="1" name=""/>
        <p:cNvGrpSpPr/>
        <p:nvPr/>
      </p:nvGrpSpPr>
      <p:grpSpPr>
        <a:xfrm>
          <a:off x="0" y="0"/>
          <a:ext cx="0" cy="0"/>
          <a:chOff x="0" y="0"/>
          <a:chExt cx="0" cy="0"/>
        </a:xfrm>
      </p:grpSpPr>
      <p:sp>
        <p:nvSpPr>
          <p:cNvPr id="2" name="TextBox 2"/>
          <p:cNvSpPr txBox="1"/>
          <p:nvPr/>
        </p:nvSpPr>
        <p:spPr>
          <a:xfrm>
            <a:off x="760063" y="1876420"/>
            <a:ext cx="16230600" cy="895350"/>
          </a:xfrm>
          <a:prstGeom prst="rect">
            <a:avLst/>
          </a:prstGeom>
        </p:spPr>
        <p:txBody>
          <a:bodyPr lIns="0" tIns="0" rIns="0" bIns="0" rtlCol="0" anchor="t">
            <a:spAutoFit/>
          </a:bodyPr>
          <a:lstStyle/>
          <a:p>
            <a:pPr marL="0" lvl="0" indent="0" algn="ctr">
              <a:lnSpc>
                <a:spcPts val="7161"/>
              </a:lnSpc>
              <a:spcBef>
                <a:spcPct val="0"/>
              </a:spcBef>
            </a:pPr>
            <a:r>
              <a:rPr lang="en-US" sz="5967" b="1" u="none" strike="noStrike">
                <a:solidFill>
                  <a:srgbClr val="000000"/>
                </a:solidFill>
                <a:latin typeface="Source Han Sans JP Bold"/>
                <a:ea typeface="Source Han Sans JP Bold"/>
                <a:cs typeface="Source Han Sans JP Bold"/>
                <a:sym typeface="Source Han Sans JP Bold"/>
              </a:rPr>
              <a:t>DSM‑5｜大うつ病性障害（うつ病）の診断基準</a:t>
            </a:r>
          </a:p>
        </p:txBody>
      </p:sp>
      <p:sp>
        <p:nvSpPr>
          <p:cNvPr id="3" name="TextBox 3"/>
          <p:cNvSpPr txBox="1"/>
          <p:nvPr/>
        </p:nvSpPr>
        <p:spPr>
          <a:xfrm>
            <a:off x="305345" y="4214355"/>
            <a:ext cx="4429731" cy="2156812"/>
          </a:xfrm>
          <a:prstGeom prst="rect">
            <a:avLst/>
          </a:prstGeom>
        </p:spPr>
        <p:txBody>
          <a:bodyPr lIns="0" tIns="0" rIns="0" bIns="0" rtlCol="0" anchor="t">
            <a:spAutoFit/>
          </a:bodyPr>
          <a:lstStyle/>
          <a:p>
            <a:pPr marL="0" lvl="0" indent="0" algn="ctr">
              <a:lnSpc>
                <a:spcPts val="5836"/>
              </a:lnSpc>
              <a:spcBef>
                <a:spcPct val="0"/>
              </a:spcBef>
            </a:pPr>
            <a:r>
              <a:rPr lang="en-US" sz="3890" b="1" u="none" strike="noStrike">
                <a:solidFill>
                  <a:srgbClr val="CD1FB1"/>
                </a:solidFill>
                <a:latin typeface="Source Han Sans JP Bold"/>
                <a:ea typeface="Source Han Sans JP Bold"/>
                <a:cs typeface="Source Han Sans JP Bold"/>
                <a:sym typeface="Source Han Sans JP Bold"/>
              </a:rPr>
              <a:t>2週間以上、ほぼ毎日にわたり同時期に症状が続く。</a:t>
            </a:r>
          </a:p>
        </p:txBody>
      </p:sp>
      <p:sp>
        <p:nvSpPr>
          <p:cNvPr id="4" name="TextBox 4"/>
          <p:cNvSpPr txBox="1"/>
          <p:nvPr/>
        </p:nvSpPr>
        <p:spPr>
          <a:xfrm>
            <a:off x="5020827" y="4782328"/>
            <a:ext cx="5953468" cy="3332181"/>
          </a:xfrm>
          <a:prstGeom prst="rect">
            <a:avLst/>
          </a:prstGeom>
        </p:spPr>
        <p:txBody>
          <a:bodyPr lIns="0" tIns="0" rIns="0" bIns="0" rtlCol="0" anchor="t">
            <a:spAutoFit/>
          </a:bodyPr>
          <a:lstStyle/>
          <a:p>
            <a:pPr marL="0" lvl="0" indent="0" algn="ctr">
              <a:lnSpc>
                <a:spcPts val="6648"/>
              </a:lnSpc>
              <a:spcBef>
                <a:spcPct val="0"/>
              </a:spcBef>
            </a:pPr>
            <a:r>
              <a:rPr lang="en-US" sz="4432" b="1" u="none" strike="noStrike">
                <a:solidFill>
                  <a:srgbClr val="F80F0F"/>
                </a:solidFill>
                <a:latin typeface="Source Han Sans JP Bold"/>
                <a:ea typeface="Source Han Sans JP Bold"/>
                <a:cs typeface="Source Han Sans JP Bold"/>
                <a:sym typeface="Source Han Sans JP Bold"/>
              </a:rPr>
              <a:t>9症状中5項目以上を満たし、そのうち抑うつ気分または興味・喜びの喪失が必須。</a:t>
            </a:r>
          </a:p>
        </p:txBody>
      </p:sp>
      <p:sp>
        <p:nvSpPr>
          <p:cNvPr id="5" name="TextBox 5"/>
          <p:cNvSpPr txBox="1"/>
          <p:nvPr/>
        </p:nvSpPr>
        <p:spPr>
          <a:xfrm>
            <a:off x="11264637" y="4261980"/>
            <a:ext cx="2816920" cy="4257668"/>
          </a:xfrm>
          <a:prstGeom prst="rect">
            <a:avLst/>
          </a:prstGeom>
        </p:spPr>
        <p:txBody>
          <a:bodyPr lIns="0" tIns="0" rIns="0" bIns="0" rtlCol="0" anchor="t">
            <a:spAutoFit/>
          </a:bodyPr>
          <a:lstStyle/>
          <a:p>
            <a:pPr marL="0" lvl="0" indent="0" algn="ctr">
              <a:lnSpc>
                <a:spcPts val="3375"/>
              </a:lnSpc>
              <a:spcBef>
                <a:spcPct val="0"/>
              </a:spcBef>
            </a:pPr>
            <a:r>
              <a:rPr lang="en-US" sz="2250" b="1" u="none" strike="noStrike">
                <a:solidFill>
                  <a:srgbClr val="000000"/>
                </a:solidFill>
                <a:latin typeface="Source Han Sans JP Bold"/>
                <a:ea typeface="Source Han Sans JP Bold"/>
                <a:cs typeface="Source Han Sans JP Bold"/>
                <a:sym typeface="Source Han Sans JP Bold"/>
              </a:rPr>
              <a:t>〔9症状〕 抑うつ気分／興味喪失／体重・食欲変化／不眠・過眠／精神運動焦燥・制止／易疲労／無価値感・罪責感／集中困難・決断困難／死についての反復思考・自殺念慮・企図。</a:t>
            </a:r>
          </a:p>
        </p:txBody>
      </p:sp>
      <p:sp>
        <p:nvSpPr>
          <p:cNvPr id="6" name="TextBox 6"/>
          <p:cNvSpPr txBox="1"/>
          <p:nvPr/>
        </p:nvSpPr>
        <p:spPr>
          <a:xfrm>
            <a:off x="14786230" y="5400998"/>
            <a:ext cx="2816920" cy="2971793"/>
          </a:xfrm>
          <a:prstGeom prst="rect">
            <a:avLst/>
          </a:prstGeom>
        </p:spPr>
        <p:txBody>
          <a:bodyPr lIns="0" tIns="0" rIns="0" bIns="0" rtlCol="0" anchor="t">
            <a:spAutoFit/>
          </a:bodyPr>
          <a:lstStyle/>
          <a:p>
            <a:pPr marL="0" lvl="0" indent="0" algn="ctr">
              <a:lnSpc>
                <a:spcPts val="3375"/>
              </a:lnSpc>
              <a:spcBef>
                <a:spcPct val="0"/>
              </a:spcBef>
            </a:pPr>
            <a:r>
              <a:rPr lang="en-US" sz="2250" b="1" u="none" strike="noStrike">
                <a:solidFill>
                  <a:srgbClr val="000000"/>
                </a:solidFill>
                <a:latin typeface="Source Han Sans JP Bold"/>
                <a:ea typeface="Source Han Sans JP Bold"/>
                <a:cs typeface="Source Han Sans JP Bold"/>
                <a:sym typeface="Source Han Sans JP Bold"/>
              </a:rPr>
              <a:t>物質・身体疾患の影響ではなく、統合失調症スペクトラム等でよりよく説明されず、躁病／軽躁病エピソードの既往がない。</a:t>
            </a:r>
          </a:p>
        </p:txBody>
      </p:sp>
      <p:sp>
        <p:nvSpPr>
          <p:cNvPr id="7" name="TextBox 7"/>
          <p:cNvSpPr txBox="1"/>
          <p:nvPr/>
        </p:nvSpPr>
        <p:spPr>
          <a:xfrm>
            <a:off x="1028700" y="9058268"/>
            <a:ext cx="15165990" cy="746755"/>
          </a:xfrm>
          <a:prstGeom prst="rect">
            <a:avLst/>
          </a:prstGeom>
        </p:spPr>
        <p:txBody>
          <a:bodyPr lIns="0" tIns="0" rIns="0" bIns="0" rtlCol="0" anchor="t">
            <a:spAutoFit/>
          </a:bodyPr>
          <a:lstStyle/>
          <a:p>
            <a:pPr marL="0" lvl="0" indent="0" algn="ctr">
              <a:lnSpc>
                <a:spcPts val="6225"/>
              </a:lnSpc>
              <a:spcBef>
                <a:spcPct val="0"/>
              </a:spcBef>
            </a:pPr>
            <a:r>
              <a:rPr lang="en-US" sz="4150" b="1" u="none" strike="noStrike">
                <a:solidFill>
                  <a:srgbClr val="0F57F8"/>
                </a:solidFill>
                <a:latin typeface="Source Han Sans JP Bold"/>
                <a:ea typeface="Source Han Sans JP Bold"/>
                <a:cs typeface="Source Han Sans JP Bold"/>
                <a:sym typeface="Source Han Sans JP Bold"/>
              </a:rPr>
              <a:t>症状が社会・職業などの機能に著しい苦痛・障害をもたらす。</a:t>
            </a:r>
          </a:p>
        </p:txBody>
      </p:sp>
      <p:sp>
        <p:nvSpPr>
          <p:cNvPr id="8" name="AutoShape 8"/>
          <p:cNvSpPr/>
          <p:nvPr/>
        </p:nvSpPr>
        <p:spPr>
          <a:xfrm flipV="1">
            <a:off x="2" y="3833807"/>
            <a:ext cx="18287995" cy="9525"/>
          </a:xfrm>
          <a:prstGeom prst="line">
            <a:avLst/>
          </a:prstGeom>
          <a:ln w="9525" cap="flat">
            <a:solidFill>
              <a:srgbClr val="000000"/>
            </a:solidFill>
            <a:prstDash val="solid"/>
            <a:headEnd type="none" w="sm" len="sm"/>
            <a:tailEnd type="none" w="sm" len="sm"/>
          </a:ln>
        </p:spPr>
        <p:txBody>
          <a:bodyPr/>
          <a:lstStyle/>
          <a:p>
            <a:endParaRPr lang="ja-JP"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2" name="AutoShape 2"/>
          <p:cNvSpPr/>
          <p:nvPr/>
        </p:nvSpPr>
        <p:spPr>
          <a:xfrm>
            <a:off x="271999" y="3818402"/>
            <a:ext cx="7908899" cy="662549"/>
          </a:xfrm>
          <a:prstGeom prst="rect">
            <a:avLst/>
          </a:prstGeom>
          <a:solidFill>
            <a:srgbClr val="0A0A0A"/>
          </a:solidFill>
        </p:spPr>
        <p:txBody>
          <a:bodyPr/>
          <a:lstStyle/>
          <a:p>
            <a:endParaRPr lang="ja-JP" altLang="en-US"/>
          </a:p>
        </p:txBody>
      </p:sp>
      <p:sp>
        <p:nvSpPr>
          <p:cNvPr id="3" name="AutoShape 3"/>
          <p:cNvSpPr/>
          <p:nvPr/>
        </p:nvSpPr>
        <p:spPr>
          <a:xfrm>
            <a:off x="271999" y="4480951"/>
            <a:ext cx="7908899" cy="662549"/>
          </a:xfrm>
          <a:prstGeom prst="rect">
            <a:avLst/>
          </a:prstGeom>
          <a:solidFill>
            <a:srgbClr val="0A0A0A"/>
          </a:solidFill>
        </p:spPr>
        <p:txBody>
          <a:bodyPr/>
          <a:lstStyle/>
          <a:p>
            <a:endParaRPr lang="ja-JP" altLang="en-US"/>
          </a:p>
        </p:txBody>
      </p:sp>
      <p:sp>
        <p:nvSpPr>
          <p:cNvPr id="4" name="AutoShape 4"/>
          <p:cNvSpPr/>
          <p:nvPr/>
        </p:nvSpPr>
        <p:spPr>
          <a:xfrm>
            <a:off x="271999" y="5143500"/>
            <a:ext cx="7908899" cy="662549"/>
          </a:xfrm>
          <a:prstGeom prst="rect">
            <a:avLst/>
          </a:prstGeom>
          <a:solidFill>
            <a:srgbClr val="0A0A0A"/>
          </a:solidFill>
        </p:spPr>
        <p:txBody>
          <a:bodyPr/>
          <a:lstStyle/>
          <a:p>
            <a:endParaRPr lang="ja-JP" altLang="en-US"/>
          </a:p>
        </p:txBody>
      </p:sp>
      <p:sp>
        <p:nvSpPr>
          <p:cNvPr id="5" name="AutoShape 5"/>
          <p:cNvSpPr/>
          <p:nvPr/>
        </p:nvSpPr>
        <p:spPr>
          <a:xfrm>
            <a:off x="271999" y="5806049"/>
            <a:ext cx="7908899" cy="662549"/>
          </a:xfrm>
          <a:prstGeom prst="rect">
            <a:avLst/>
          </a:prstGeom>
          <a:solidFill>
            <a:srgbClr val="0A0A0A"/>
          </a:solidFill>
        </p:spPr>
        <p:txBody>
          <a:bodyPr/>
          <a:lstStyle/>
          <a:p>
            <a:endParaRPr lang="ja-JP" altLang="en-US"/>
          </a:p>
        </p:txBody>
      </p:sp>
      <p:sp>
        <p:nvSpPr>
          <p:cNvPr id="6" name="TextBox 6"/>
          <p:cNvSpPr txBox="1"/>
          <p:nvPr/>
        </p:nvSpPr>
        <p:spPr>
          <a:xfrm>
            <a:off x="1707567" y="3948679"/>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うつ病の原因とは</a:t>
            </a:r>
          </a:p>
        </p:txBody>
      </p:sp>
      <p:sp>
        <p:nvSpPr>
          <p:cNvPr id="7" name="Freeform 7"/>
          <p:cNvSpPr/>
          <p:nvPr/>
        </p:nvSpPr>
        <p:spPr>
          <a:xfrm>
            <a:off x="716875" y="3933194"/>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TextBox 8"/>
          <p:cNvSpPr txBox="1"/>
          <p:nvPr/>
        </p:nvSpPr>
        <p:spPr>
          <a:xfrm>
            <a:off x="824575" y="4028933"/>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2</a:t>
            </a:r>
          </a:p>
        </p:txBody>
      </p:sp>
      <p:sp>
        <p:nvSpPr>
          <p:cNvPr id="9" name="TextBox 9"/>
          <p:cNvSpPr txBox="1"/>
          <p:nvPr/>
        </p:nvSpPr>
        <p:spPr>
          <a:xfrm>
            <a:off x="1707567" y="4611228"/>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うつ病の早期発見</a:t>
            </a:r>
          </a:p>
        </p:txBody>
      </p:sp>
      <p:sp>
        <p:nvSpPr>
          <p:cNvPr id="10" name="Freeform 10"/>
          <p:cNvSpPr/>
          <p:nvPr/>
        </p:nvSpPr>
        <p:spPr>
          <a:xfrm>
            <a:off x="711147" y="4595743"/>
            <a:ext cx="432965" cy="432965"/>
          </a:xfrm>
          <a:custGeom>
            <a:avLst/>
            <a:gdLst/>
            <a:ahLst/>
            <a:cxnLst/>
            <a:rect l="l" t="t" r="r" b="b"/>
            <a:pathLst>
              <a:path w="432965" h="432965">
                <a:moveTo>
                  <a:pt x="0" y="0"/>
                </a:moveTo>
                <a:lnTo>
                  <a:pt x="432965" y="0"/>
                </a:lnTo>
                <a:lnTo>
                  <a:pt x="432965"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1" name="TextBox 11"/>
          <p:cNvSpPr txBox="1"/>
          <p:nvPr/>
        </p:nvSpPr>
        <p:spPr>
          <a:xfrm>
            <a:off x="824575" y="4691482"/>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3</a:t>
            </a:r>
          </a:p>
        </p:txBody>
      </p:sp>
      <p:sp>
        <p:nvSpPr>
          <p:cNvPr id="12" name="TextBox 12"/>
          <p:cNvSpPr txBox="1"/>
          <p:nvPr/>
        </p:nvSpPr>
        <p:spPr>
          <a:xfrm>
            <a:off x="1707567" y="5273777"/>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うつ病の治療</a:t>
            </a:r>
          </a:p>
        </p:txBody>
      </p:sp>
      <p:sp>
        <p:nvSpPr>
          <p:cNvPr id="13" name="Freeform 13"/>
          <p:cNvSpPr/>
          <p:nvPr/>
        </p:nvSpPr>
        <p:spPr>
          <a:xfrm>
            <a:off x="716875" y="5258292"/>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TextBox 14"/>
          <p:cNvSpPr txBox="1"/>
          <p:nvPr/>
        </p:nvSpPr>
        <p:spPr>
          <a:xfrm>
            <a:off x="824575" y="5354031"/>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4</a:t>
            </a:r>
          </a:p>
        </p:txBody>
      </p:sp>
      <p:sp>
        <p:nvSpPr>
          <p:cNvPr id="15" name="TextBox 15"/>
          <p:cNvSpPr txBox="1"/>
          <p:nvPr/>
        </p:nvSpPr>
        <p:spPr>
          <a:xfrm>
            <a:off x="1707567" y="5936326"/>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うつ病の予防</a:t>
            </a:r>
          </a:p>
        </p:txBody>
      </p:sp>
      <p:sp>
        <p:nvSpPr>
          <p:cNvPr id="16" name="Freeform 16"/>
          <p:cNvSpPr/>
          <p:nvPr/>
        </p:nvSpPr>
        <p:spPr>
          <a:xfrm>
            <a:off x="716875" y="5920841"/>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7" name="TextBox 17"/>
          <p:cNvSpPr txBox="1"/>
          <p:nvPr/>
        </p:nvSpPr>
        <p:spPr>
          <a:xfrm>
            <a:off x="824575" y="6016580"/>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5</a:t>
            </a:r>
          </a:p>
        </p:txBody>
      </p:sp>
      <p:sp>
        <p:nvSpPr>
          <p:cNvPr id="18" name="TextBox 18"/>
          <p:cNvSpPr txBox="1"/>
          <p:nvPr/>
        </p:nvSpPr>
        <p:spPr>
          <a:xfrm>
            <a:off x="9377373" y="3051298"/>
            <a:ext cx="7767627" cy="2752725"/>
          </a:xfrm>
          <a:prstGeom prst="rect">
            <a:avLst/>
          </a:prstGeom>
        </p:spPr>
        <p:txBody>
          <a:bodyPr lIns="0" tIns="0" rIns="0" bIns="0" rtlCol="0" anchor="t">
            <a:spAutoFit/>
          </a:bodyPr>
          <a:lstStyle/>
          <a:p>
            <a:pPr marL="0" lvl="0" indent="0" algn="l">
              <a:lnSpc>
                <a:spcPts val="10800"/>
              </a:lnSpc>
            </a:pPr>
            <a:r>
              <a:rPr lang="en-US" sz="9000">
                <a:solidFill>
                  <a:srgbClr val="FFFFFF"/>
                </a:solidFill>
                <a:latin typeface="Raleway"/>
                <a:ea typeface="Raleway"/>
                <a:cs typeface="Raleway"/>
                <a:sym typeface="Raleway"/>
              </a:rPr>
              <a:t>今日伝えたいこと</a:t>
            </a:r>
          </a:p>
        </p:txBody>
      </p:sp>
      <p:sp>
        <p:nvSpPr>
          <p:cNvPr id="19" name="AutoShape 19"/>
          <p:cNvSpPr/>
          <p:nvPr/>
        </p:nvSpPr>
        <p:spPr>
          <a:xfrm>
            <a:off x="9256123" y="6119812"/>
            <a:ext cx="8384422" cy="0"/>
          </a:xfrm>
          <a:prstGeom prst="line">
            <a:avLst/>
          </a:prstGeom>
          <a:ln w="104775" cap="flat">
            <a:solidFill>
              <a:srgbClr val="FFFFFF"/>
            </a:solidFill>
            <a:prstDash val="solid"/>
            <a:headEnd type="none" w="sm" len="sm"/>
            <a:tailEnd type="none" w="sm" len="sm"/>
          </a:ln>
        </p:spPr>
        <p:txBody>
          <a:bodyPr/>
          <a:lstStyle/>
          <a:p>
            <a:endParaRPr lang="ja-JP" altLang="en-US"/>
          </a:p>
        </p:txBody>
      </p:sp>
      <p:sp>
        <p:nvSpPr>
          <p:cNvPr id="20" name="TextBox 20"/>
          <p:cNvSpPr txBox="1"/>
          <p:nvPr/>
        </p:nvSpPr>
        <p:spPr>
          <a:xfrm>
            <a:off x="9377373" y="7504955"/>
            <a:ext cx="6473331" cy="1045212"/>
          </a:xfrm>
          <a:prstGeom prst="rect">
            <a:avLst/>
          </a:prstGeom>
        </p:spPr>
        <p:txBody>
          <a:bodyPr lIns="0" tIns="0" rIns="0" bIns="0" rtlCol="0" anchor="t">
            <a:spAutoFit/>
          </a:bodyPr>
          <a:lstStyle/>
          <a:p>
            <a:pPr algn="ctr">
              <a:lnSpc>
                <a:spcPts val="8539"/>
              </a:lnSpc>
            </a:pPr>
            <a:r>
              <a:rPr lang="en-US" sz="6099">
                <a:solidFill>
                  <a:srgbClr val="FFFFFF"/>
                </a:solidFill>
                <a:latin typeface="Raleway"/>
                <a:ea typeface="Raleway"/>
                <a:cs typeface="Raleway"/>
                <a:sym typeface="Raleway"/>
              </a:rPr>
              <a:t>うつ病の早期発見</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1524069" y="1314148"/>
            <a:ext cx="14640594" cy="8848360"/>
          </a:xfrm>
          <a:prstGeom prst="rect">
            <a:avLst/>
          </a:prstGeom>
        </p:spPr>
        <p:txBody>
          <a:bodyPr lIns="0" tIns="0" rIns="0" bIns="0" rtlCol="0" anchor="t">
            <a:spAutoFit/>
          </a:bodyPr>
          <a:lstStyle/>
          <a:p>
            <a:pPr algn="l">
              <a:lnSpc>
                <a:spcPts val="3218"/>
              </a:lnSpc>
            </a:pPr>
            <a:endParaRPr/>
          </a:p>
          <a:p>
            <a:pPr algn="l">
              <a:lnSpc>
                <a:spcPts val="3218"/>
              </a:lnSpc>
            </a:pPr>
            <a:endParaRPr/>
          </a:p>
          <a:p>
            <a:pPr algn="l">
              <a:lnSpc>
                <a:spcPts val="3218"/>
              </a:lnSpc>
            </a:pPr>
            <a:r>
              <a:rPr lang="en-US" sz="2298">
                <a:solidFill>
                  <a:srgbClr val="000000"/>
                </a:solidFill>
                <a:latin typeface="Source Han Sans JP"/>
                <a:ea typeface="Source Han Sans JP"/>
                <a:cs typeface="Source Han Sans JP"/>
                <a:sym typeface="Source Han Sans JP"/>
              </a:rPr>
              <a:t>1 </a:t>
            </a:r>
            <a:r>
              <a:rPr lang="en-US" sz="2298" b="1">
                <a:solidFill>
                  <a:srgbClr val="000000"/>
                </a:solidFill>
                <a:latin typeface="Source Han Sans JP Bold"/>
                <a:ea typeface="Source Han Sans JP Bold"/>
                <a:cs typeface="Source Han Sans JP Bold"/>
                <a:sym typeface="Source Han Sans JP Bold"/>
              </a:rPr>
              <a:t>ウェアラブル×睡眠指標の異常検知</a:t>
            </a:r>
          </a:p>
          <a:p>
            <a:pPr algn="l">
              <a:lnSpc>
                <a:spcPts val="3218"/>
              </a:lnSpc>
            </a:pPr>
            <a:r>
              <a:rPr lang="en-US" sz="2298" b="1">
                <a:solidFill>
                  <a:srgbClr val="000000"/>
                </a:solidFill>
                <a:latin typeface="Source Han Sans JP Bold"/>
                <a:ea typeface="Source Han Sans JP Bold"/>
                <a:cs typeface="Source Han Sans JP Bold"/>
                <a:sym typeface="Source Han Sans JP Bold"/>
              </a:rPr>
              <a:t> 睡眠の規則性・深睡眠の低下などがその後のうつ発症リスクと関連。市販デバイスの長期データで早期シグナルを可視化。  </a:t>
            </a:r>
          </a:p>
          <a:p>
            <a:pPr algn="l">
              <a:lnSpc>
                <a:spcPts val="3218"/>
              </a:lnSpc>
            </a:pPr>
            <a:endParaRPr lang="en-US" sz="2298" b="1">
              <a:solidFill>
                <a:srgbClr val="000000"/>
              </a:solidFill>
              <a:latin typeface="Source Han Sans JP Bold"/>
              <a:ea typeface="Source Han Sans JP Bold"/>
              <a:cs typeface="Source Han Sans JP Bold"/>
              <a:sym typeface="Source Han Sans JP Bold"/>
            </a:endParaRPr>
          </a:p>
          <a:p>
            <a:pPr algn="l">
              <a:lnSpc>
                <a:spcPts val="3218"/>
              </a:lnSpc>
            </a:pPr>
            <a:r>
              <a:rPr lang="en-US" sz="2298">
                <a:solidFill>
                  <a:srgbClr val="000000"/>
                </a:solidFill>
                <a:latin typeface="Source Han Sans JP"/>
                <a:ea typeface="Source Han Sans JP"/>
                <a:cs typeface="Source Han Sans JP"/>
                <a:sym typeface="Source Han Sans JP"/>
              </a:rPr>
              <a:t>2 </a:t>
            </a:r>
            <a:r>
              <a:rPr lang="en-US" sz="2298" b="1">
                <a:solidFill>
                  <a:srgbClr val="000000"/>
                </a:solidFill>
                <a:latin typeface="Source Han Sans JP Bold"/>
                <a:ea typeface="Source Han Sans JP Bold"/>
                <a:cs typeface="Source Han Sans JP Bold"/>
                <a:sym typeface="Source Han Sans JP Bold"/>
              </a:rPr>
              <a:t>スマホ受動センシング（デジタル表現型）</a:t>
            </a:r>
          </a:p>
          <a:p>
            <a:pPr algn="l">
              <a:lnSpc>
                <a:spcPts val="3218"/>
              </a:lnSpc>
            </a:pPr>
            <a:r>
              <a:rPr lang="en-US" sz="2298" b="1">
                <a:solidFill>
                  <a:srgbClr val="000000"/>
                </a:solidFill>
                <a:latin typeface="Source Han Sans JP Bold"/>
                <a:ea typeface="Source Han Sans JP Bold"/>
                <a:cs typeface="Source Han Sans JP Bold"/>
                <a:sym typeface="Source Han Sans JP Bold"/>
              </a:rPr>
              <a:t> 歩数・移動・画面/通話・アプリ利用などの細かな変化を機械学習で解析し、症状悪化の兆しを日単位で捉える。大規模研究で有望と報告。  </a:t>
            </a:r>
          </a:p>
          <a:p>
            <a:pPr algn="l">
              <a:lnSpc>
                <a:spcPts val="3218"/>
              </a:lnSpc>
            </a:pPr>
            <a:endParaRPr lang="en-US" sz="2298" b="1">
              <a:solidFill>
                <a:srgbClr val="000000"/>
              </a:solidFill>
              <a:latin typeface="Source Han Sans JP Bold"/>
              <a:ea typeface="Source Han Sans JP Bold"/>
              <a:cs typeface="Source Han Sans JP Bold"/>
              <a:sym typeface="Source Han Sans JP Bold"/>
            </a:endParaRPr>
          </a:p>
          <a:p>
            <a:pPr algn="l">
              <a:lnSpc>
                <a:spcPts val="3218"/>
              </a:lnSpc>
            </a:pPr>
            <a:r>
              <a:rPr lang="en-US" sz="2298">
                <a:solidFill>
                  <a:srgbClr val="000000"/>
                </a:solidFill>
                <a:latin typeface="Source Han Sans JP"/>
                <a:ea typeface="Source Han Sans JP"/>
                <a:cs typeface="Source Han Sans JP"/>
                <a:sym typeface="Source Han Sans JP"/>
              </a:rPr>
              <a:t>3 </a:t>
            </a:r>
            <a:r>
              <a:rPr lang="en-US" sz="2298" b="1">
                <a:solidFill>
                  <a:srgbClr val="000000"/>
                </a:solidFill>
                <a:latin typeface="Source Han Sans JP Bold"/>
                <a:ea typeface="Source Han Sans JP Bold"/>
                <a:cs typeface="Source Han Sans JP Bold"/>
                <a:sym typeface="Source Han Sans JP Bold"/>
              </a:rPr>
              <a:t>音声バイオマーカー（声のAIスクリーニング）</a:t>
            </a:r>
          </a:p>
          <a:p>
            <a:pPr algn="l">
              <a:lnSpc>
                <a:spcPts val="3218"/>
              </a:lnSpc>
            </a:pPr>
            <a:r>
              <a:rPr lang="en-US" sz="2298" b="1">
                <a:solidFill>
                  <a:srgbClr val="000000"/>
                </a:solidFill>
                <a:latin typeface="Source Han Sans JP Bold"/>
                <a:ea typeface="Source Han Sans JP Bold"/>
                <a:cs typeface="Source Han Sans JP Bold"/>
                <a:sym typeface="Source Han Sans JP Bold"/>
              </a:rPr>
              <a:t> 短い発話の抑揚・速度・スペクトルからうつの可能性を推定。メタ解析で高い識別能が示され、一次診療での実装例も登場。</a:t>
            </a:r>
          </a:p>
          <a:p>
            <a:pPr algn="l">
              <a:lnSpc>
                <a:spcPts val="3218"/>
              </a:lnSpc>
            </a:pPr>
            <a:r>
              <a:rPr lang="en-US" sz="2298" b="1">
                <a:solidFill>
                  <a:srgbClr val="000000"/>
                </a:solidFill>
                <a:latin typeface="Source Han Sans JP Bold"/>
                <a:ea typeface="Source Han Sans JP Bold"/>
                <a:cs typeface="Source Han Sans JP Bold"/>
                <a:sym typeface="Source Han Sans JP Bold"/>
              </a:rPr>
              <a:t>  </a:t>
            </a:r>
          </a:p>
          <a:p>
            <a:pPr algn="l">
              <a:lnSpc>
                <a:spcPts val="3218"/>
              </a:lnSpc>
            </a:pPr>
            <a:r>
              <a:rPr lang="en-US" sz="2298">
                <a:solidFill>
                  <a:srgbClr val="000000"/>
                </a:solidFill>
                <a:latin typeface="Source Han Sans JP"/>
                <a:ea typeface="Source Han Sans JP"/>
                <a:cs typeface="Source Han Sans JP"/>
                <a:sym typeface="Source Han Sans JP"/>
              </a:rPr>
              <a:t>4 </a:t>
            </a:r>
            <a:r>
              <a:rPr lang="en-US" sz="2298" b="1">
                <a:solidFill>
                  <a:srgbClr val="000000"/>
                </a:solidFill>
                <a:latin typeface="Source Han Sans JP Bold"/>
                <a:ea typeface="Source Han Sans JP Bold"/>
                <a:cs typeface="Source Han Sans JP Bold"/>
                <a:sym typeface="Source Han Sans JP Bold"/>
              </a:rPr>
              <a:t>EHR（電子カルテ）による発症リスク予測</a:t>
            </a:r>
          </a:p>
          <a:p>
            <a:pPr algn="l">
              <a:lnSpc>
                <a:spcPts val="3218"/>
              </a:lnSpc>
            </a:pPr>
            <a:r>
              <a:rPr lang="en-US" sz="2298" b="1">
                <a:solidFill>
                  <a:srgbClr val="000000"/>
                </a:solidFill>
                <a:latin typeface="Source Han Sans JP Bold"/>
                <a:ea typeface="Source Han Sans JP Bold"/>
                <a:cs typeface="Source Han Sans JP Bold"/>
                <a:sym typeface="Source Han Sans JP Bold"/>
              </a:rPr>
              <a:t> 既存の医療データを機械学習で統合し、数か月以内のうつ発症リスクを事前にフラグ化して早めの受診・介入につなげる。  </a:t>
            </a:r>
          </a:p>
          <a:p>
            <a:pPr algn="l">
              <a:lnSpc>
                <a:spcPts val="3218"/>
              </a:lnSpc>
            </a:pPr>
            <a:endParaRPr lang="en-US" sz="2298" b="1">
              <a:solidFill>
                <a:srgbClr val="000000"/>
              </a:solidFill>
              <a:latin typeface="Source Han Sans JP Bold"/>
              <a:ea typeface="Source Han Sans JP Bold"/>
              <a:cs typeface="Source Han Sans JP Bold"/>
              <a:sym typeface="Source Han Sans JP Bold"/>
            </a:endParaRPr>
          </a:p>
          <a:p>
            <a:pPr algn="l">
              <a:lnSpc>
                <a:spcPts val="3218"/>
              </a:lnSpc>
            </a:pPr>
            <a:r>
              <a:rPr lang="en-US" sz="2298">
                <a:solidFill>
                  <a:srgbClr val="000000"/>
                </a:solidFill>
                <a:latin typeface="Source Han Sans JP"/>
                <a:ea typeface="Source Han Sans JP"/>
                <a:cs typeface="Source Han Sans JP"/>
                <a:sym typeface="Source Han Sans JP"/>
              </a:rPr>
              <a:t>5 </a:t>
            </a:r>
            <a:r>
              <a:rPr lang="en-US" sz="2298" b="1">
                <a:solidFill>
                  <a:srgbClr val="000000"/>
                </a:solidFill>
                <a:latin typeface="Source Han Sans JP Bold"/>
                <a:ea typeface="Source Han Sans JP Bold"/>
                <a:cs typeface="Source Han Sans JP Bold"/>
                <a:sym typeface="Source Han Sans JP Bold"/>
              </a:rPr>
              <a:t>スマホEMA（高頻度の“超短問診”）</a:t>
            </a:r>
          </a:p>
          <a:p>
            <a:pPr algn="l">
              <a:lnSpc>
                <a:spcPts val="3218"/>
              </a:lnSpc>
            </a:pPr>
            <a:r>
              <a:rPr lang="en-US" sz="2298" b="1">
                <a:solidFill>
                  <a:srgbClr val="000000"/>
                </a:solidFill>
                <a:latin typeface="Source Han Sans JP Bold"/>
                <a:ea typeface="Source Han Sans JP Bold"/>
                <a:cs typeface="Source Han Sans JP Bold"/>
                <a:sym typeface="Source Han Sans JP Bold"/>
              </a:rPr>
              <a:t> 1日数回のマイクロサーベイで気分・睡眠・ストレスの揺れを追跡し、初期変化の自覚と早期相談を促す。  </a:t>
            </a:r>
          </a:p>
          <a:p>
            <a:pPr algn="l">
              <a:lnSpc>
                <a:spcPts val="3218"/>
              </a:lnSpc>
            </a:pPr>
            <a:endParaRPr lang="en-US" sz="2298" b="1">
              <a:solidFill>
                <a:srgbClr val="000000"/>
              </a:solidFill>
              <a:latin typeface="Source Han Sans JP Bold"/>
              <a:ea typeface="Source Han Sans JP Bold"/>
              <a:cs typeface="Source Han Sans JP Bold"/>
              <a:sym typeface="Source Han Sans JP Bold"/>
            </a:endParaRPr>
          </a:p>
          <a:p>
            <a:pPr algn="l">
              <a:lnSpc>
                <a:spcPts val="3218"/>
              </a:lnSpc>
            </a:pPr>
            <a:endParaRPr lang="en-US" sz="2298" b="1">
              <a:solidFill>
                <a:srgbClr val="000000"/>
              </a:solidFill>
              <a:latin typeface="Source Han Sans JP Bold"/>
              <a:ea typeface="Source Han Sans JP Bold"/>
              <a:cs typeface="Source Han Sans JP Bold"/>
              <a:sym typeface="Source Han Sans JP Bold"/>
            </a:endParaRPr>
          </a:p>
        </p:txBody>
      </p:sp>
      <p:sp>
        <p:nvSpPr>
          <p:cNvPr id="4" name="TextBox 4"/>
          <p:cNvSpPr txBox="1"/>
          <p:nvPr/>
        </p:nvSpPr>
        <p:spPr>
          <a:xfrm>
            <a:off x="1807513" y="413165"/>
            <a:ext cx="13598426" cy="887082"/>
          </a:xfrm>
          <a:prstGeom prst="rect">
            <a:avLst/>
          </a:prstGeom>
        </p:spPr>
        <p:txBody>
          <a:bodyPr lIns="0" tIns="0" rIns="0" bIns="0" rtlCol="0" anchor="t">
            <a:spAutoFit/>
          </a:bodyPr>
          <a:lstStyle/>
          <a:p>
            <a:pPr algn="ctr">
              <a:lnSpc>
                <a:spcPts val="7280"/>
              </a:lnSpc>
            </a:pPr>
            <a:r>
              <a:rPr lang="en-US" sz="5200" b="1">
                <a:solidFill>
                  <a:srgbClr val="000000"/>
                </a:solidFill>
                <a:latin typeface="Source Han Sans JP Bold"/>
                <a:ea typeface="Source Han Sans JP Bold"/>
                <a:cs typeface="Source Han Sans JP Bold"/>
                <a:sym typeface="Source Han Sans JP Bold"/>
              </a:rPr>
              <a:t>うつ病の「最新」早期発見｜5つのアプローチ</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388731" y="637658"/>
            <a:ext cx="17342530" cy="10585279"/>
          </a:xfrm>
          <a:prstGeom prst="rect">
            <a:avLst/>
          </a:prstGeom>
        </p:spPr>
        <p:txBody>
          <a:bodyPr lIns="0" tIns="0" rIns="0" bIns="0" rtlCol="0" anchor="t">
            <a:spAutoFit/>
          </a:bodyPr>
          <a:lstStyle/>
          <a:p>
            <a:pPr algn="l">
              <a:lnSpc>
                <a:spcPts val="4034"/>
              </a:lnSpc>
            </a:pPr>
            <a:endParaRPr/>
          </a:p>
          <a:p>
            <a:pPr algn="l">
              <a:lnSpc>
                <a:spcPts val="4034"/>
              </a:lnSpc>
            </a:pPr>
            <a:endParaRPr/>
          </a:p>
          <a:p>
            <a:pPr algn="l">
              <a:lnSpc>
                <a:spcPts val="4034"/>
              </a:lnSpc>
            </a:pPr>
            <a:r>
              <a:rPr lang="en-US" sz="2881" b="1">
                <a:solidFill>
                  <a:srgbClr val="000000"/>
                </a:solidFill>
                <a:latin typeface="Source Han Sans JP Bold"/>
                <a:ea typeface="Source Han Sans JP Bold"/>
                <a:cs typeface="Source Han Sans JP Bold"/>
                <a:sym typeface="Source Han Sans JP Bold"/>
              </a:rPr>
              <a:t>1  月1回のセルフスクリーニング（PHQ‑2→PHQ‑9）</a:t>
            </a:r>
          </a:p>
          <a:p>
            <a:pPr algn="l">
              <a:lnSpc>
                <a:spcPts val="4034"/>
              </a:lnSpc>
            </a:pPr>
            <a:r>
              <a:rPr lang="en-US" sz="2881" b="1">
                <a:solidFill>
                  <a:srgbClr val="000000"/>
                </a:solidFill>
                <a:latin typeface="Source Han Sans JP Bold"/>
                <a:ea typeface="Source Han Sans JP Bold"/>
                <a:cs typeface="Source Han Sans JP Bold"/>
                <a:sym typeface="Source Han Sans JP Bold"/>
              </a:rPr>
              <a:t> まず2問（興味の低下／抑うつ気分）でチェック、陽性ならPHQ‑9で詳しく確認。一次医療で推奨される標準的手順です。  </a:t>
            </a:r>
          </a:p>
          <a:p>
            <a:pPr algn="l">
              <a:lnSpc>
                <a:spcPts val="4034"/>
              </a:lnSpc>
            </a:pPr>
            <a:endParaRPr lang="en-US" sz="2881" b="1">
              <a:solidFill>
                <a:srgbClr val="000000"/>
              </a:solidFill>
              <a:latin typeface="Source Han Sans JP Bold"/>
              <a:ea typeface="Source Han Sans JP Bold"/>
              <a:cs typeface="Source Han Sans JP Bold"/>
              <a:sym typeface="Source Han Sans JP Bold"/>
            </a:endParaRPr>
          </a:p>
          <a:p>
            <a:pPr algn="l">
              <a:lnSpc>
                <a:spcPts val="4034"/>
              </a:lnSpc>
            </a:pPr>
            <a:r>
              <a:rPr lang="en-US" sz="2881" b="1">
                <a:solidFill>
                  <a:srgbClr val="000000"/>
                </a:solidFill>
                <a:latin typeface="Source Han Sans JP Bold"/>
                <a:ea typeface="Source Han Sans JP Bold"/>
                <a:cs typeface="Source Han Sans JP Bold"/>
                <a:sym typeface="Source Han Sans JP Bold"/>
              </a:rPr>
              <a:t>2 職場の「ストレスチェック制度」を活用</a:t>
            </a:r>
          </a:p>
          <a:p>
            <a:pPr algn="l">
              <a:lnSpc>
                <a:spcPts val="4034"/>
              </a:lnSpc>
            </a:pPr>
            <a:r>
              <a:rPr lang="en-US" sz="2881" b="1">
                <a:solidFill>
                  <a:srgbClr val="000000"/>
                </a:solidFill>
                <a:latin typeface="Source Han Sans JP Bold"/>
                <a:ea typeface="Source Han Sans JP Bold"/>
                <a:cs typeface="Source Han Sans JP Bold"/>
                <a:sym typeface="Source Han Sans JP Bold"/>
              </a:rPr>
              <a:t> 常時50人以上の事業場で毎年実施が義務。職業性ストレス簡易調査票（57項目）＋高ストレス者の面接指導が早期発見に有効です。 </a:t>
            </a:r>
          </a:p>
          <a:p>
            <a:pPr algn="l">
              <a:lnSpc>
                <a:spcPts val="4034"/>
              </a:lnSpc>
            </a:pPr>
            <a:r>
              <a:rPr lang="en-US" sz="2881" b="1">
                <a:solidFill>
                  <a:srgbClr val="000000"/>
                </a:solidFill>
                <a:latin typeface="Source Han Sans JP Bold"/>
                <a:ea typeface="Source Han Sans JP Bold"/>
                <a:cs typeface="Source Han Sans JP Bold"/>
                <a:sym typeface="Source Han Sans JP Bold"/>
              </a:rPr>
              <a:t> </a:t>
            </a:r>
          </a:p>
          <a:p>
            <a:pPr algn="l">
              <a:lnSpc>
                <a:spcPts val="4034"/>
              </a:lnSpc>
            </a:pPr>
            <a:r>
              <a:rPr lang="en-US" sz="2881" b="1">
                <a:solidFill>
                  <a:srgbClr val="000000"/>
                </a:solidFill>
                <a:latin typeface="Source Han Sans JP Bold"/>
                <a:ea typeface="Source Han Sans JP Bold"/>
                <a:cs typeface="Source Han Sans JP Bold"/>
                <a:sym typeface="Source Han Sans JP Bold"/>
              </a:rPr>
              <a:t>3 自治体のオンライン自己チェック『こころの体温計』</a:t>
            </a:r>
          </a:p>
          <a:p>
            <a:pPr algn="l">
              <a:lnSpc>
                <a:spcPts val="4034"/>
              </a:lnSpc>
            </a:pPr>
            <a:r>
              <a:rPr lang="en-US" sz="2881" b="1">
                <a:solidFill>
                  <a:srgbClr val="000000"/>
                </a:solidFill>
                <a:latin typeface="Source Han Sans JP Bold"/>
                <a:ea typeface="Source Han Sans JP Bold"/>
                <a:cs typeface="Source Han Sans JP Bold"/>
                <a:sym typeface="Source Han Sans JP Bold"/>
              </a:rPr>
              <a:t> 多くの自治体が提供する匿名セルフチェック。気軽に“いまのこころの状態”を見える化できます。  </a:t>
            </a:r>
          </a:p>
          <a:p>
            <a:pPr algn="l">
              <a:lnSpc>
                <a:spcPts val="4034"/>
              </a:lnSpc>
            </a:pPr>
            <a:endParaRPr lang="en-US" sz="2881" b="1">
              <a:solidFill>
                <a:srgbClr val="000000"/>
              </a:solidFill>
              <a:latin typeface="Source Han Sans JP Bold"/>
              <a:ea typeface="Source Han Sans JP Bold"/>
              <a:cs typeface="Source Han Sans JP Bold"/>
              <a:sym typeface="Source Han Sans JP Bold"/>
            </a:endParaRPr>
          </a:p>
          <a:p>
            <a:pPr algn="l">
              <a:lnSpc>
                <a:spcPts val="4034"/>
              </a:lnSpc>
            </a:pPr>
            <a:r>
              <a:rPr lang="en-US" sz="2881" b="1">
                <a:solidFill>
                  <a:srgbClr val="000000"/>
                </a:solidFill>
                <a:latin typeface="Source Han Sans JP Bold"/>
                <a:ea typeface="Source Han Sans JP Bold"/>
                <a:cs typeface="Source Han Sans JP Bold"/>
                <a:sym typeface="Source Han Sans JP Bold"/>
              </a:rPr>
              <a:t>4  妊娠・産後のEPDSスクリーニング</a:t>
            </a:r>
          </a:p>
          <a:p>
            <a:pPr algn="l">
              <a:lnSpc>
                <a:spcPts val="4034"/>
              </a:lnSpc>
            </a:pPr>
            <a:r>
              <a:rPr lang="en-US" sz="2881" b="1">
                <a:solidFill>
                  <a:srgbClr val="000000"/>
                </a:solidFill>
                <a:latin typeface="Source Han Sans JP Bold"/>
                <a:ea typeface="Source Han Sans JP Bold"/>
                <a:cs typeface="Source Han Sans JP Bold"/>
                <a:sym typeface="Source Han Sans JP Bold"/>
              </a:rPr>
              <a:t> 産後1か月などでEPDS実施が推奨。周産期の抑うつを早期に拾い上げ、支援へつなげます。  </a:t>
            </a:r>
          </a:p>
          <a:p>
            <a:pPr algn="l">
              <a:lnSpc>
                <a:spcPts val="4034"/>
              </a:lnSpc>
            </a:pPr>
            <a:endParaRPr lang="en-US" sz="2881" b="1">
              <a:solidFill>
                <a:srgbClr val="000000"/>
              </a:solidFill>
              <a:latin typeface="Source Han Sans JP Bold"/>
              <a:ea typeface="Source Han Sans JP Bold"/>
              <a:cs typeface="Source Han Sans JP Bold"/>
              <a:sym typeface="Source Han Sans JP Bold"/>
            </a:endParaRPr>
          </a:p>
          <a:p>
            <a:pPr algn="l">
              <a:lnSpc>
                <a:spcPts val="4034"/>
              </a:lnSpc>
            </a:pPr>
            <a:r>
              <a:rPr lang="en-US" sz="2881" b="1">
                <a:solidFill>
                  <a:srgbClr val="000000"/>
                </a:solidFill>
                <a:latin typeface="Source Han Sans JP Bold"/>
                <a:ea typeface="Source Han Sans JP Bold"/>
                <a:cs typeface="Source Han Sans JP Bold"/>
                <a:sym typeface="Source Han Sans JP Bold"/>
              </a:rPr>
              <a:t>5  家族・同僚の“ゲートキーパー”＋公的相談窓口</a:t>
            </a:r>
          </a:p>
          <a:p>
            <a:pPr algn="l">
              <a:lnSpc>
                <a:spcPts val="4034"/>
              </a:lnSpc>
            </a:pPr>
            <a:r>
              <a:rPr lang="en-US" sz="2881" b="1">
                <a:solidFill>
                  <a:srgbClr val="000000"/>
                </a:solidFill>
                <a:latin typeface="Source Han Sans JP Bold"/>
                <a:ea typeface="Source Han Sans JP Bold"/>
                <a:cs typeface="Source Han Sans JP Bold"/>
                <a:sym typeface="Source Han Sans JP Bold"/>
              </a:rPr>
              <a:t> 変化に気づき、声をかけ、支援につなぐスキルを学ぶ。迷ったら**こころの健康相談統一ダイヤル（0570‑064‑556）**へ。</a:t>
            </a:r>
          </a:p>
          <a:p>
            <a:pPr algn="l">
              <a:lnSpc>
                <a:spcPts val="4034"/>
              </a:lnSpc>
            </a:pPr>
            <a:endParaRPr lang="en-US" sz="2881" b="1">
              <a:solidFill>
                <a:srgbClr val="000000"/>
              </a:solidFill>
              <a:latin typeface="Source Han Sans JP Bold"/>
              <a:ea typeface="Source Han Sans JP Bold"/>
              <a:cs typeface="Source Han Sans JP Bold"/>
              <a:sym typeface="Source Han Sans JP Bold"/>
            </a:endParaRPr>
          </a:p>
          <a:p>
            <a:pPr algn="l">
              <a:lnSpc>
                <a:spcPts val="4034"/>
              </a:lnSpc>
            </a:pPr>
            <a:endParaRPr lang="en-US" sz="2881" b="1">
              <a:solidFill>
                <a:srgbClr val="000000"/>
              </a:solidFill>
              <a:latin typeface="Source Han Sans JP Bold"/>
              <a:ea typeface="Source Han Sans JP Bold"/>
              <a:cs typeface="Source Han Sans JP Bold"/>
              <a:sym typeface="Source Han Sans JP Bold"/>
            </a:endParaRPr>
          </a:p>
        </p:txBody>
      </p:sp>
      <p:sp>
        <p:nvSpPr>
          <p:cNvPr id="4" name="TextBox 4"/>
          <p:cNvSpPr txBox="1"/>
          <p:nvPr/>
        </p:nvSpPr>
        <p:spPr>
          <a:xfrm>
            <a:off x="1447800" y="102042"/>
            <a:ext cx="14961840" cy="1061708"/>
          </a:xfrm>
          <a:prstGeom prst="rect">
            <a:avLst/>
          </a:prstGeom>
        </p:spPr>
        <p:txBody>
          <a:bodyPr lIns="0" tIns="0" rIns="0" bIns="0" rtlCol="0" anchor="t">
            <a:spAutoFit/>
          </a:bodyPr>
          <a:lstStyle/>
          <a:p>
            <a:pPr algn="ctr">
              <a:lnSpc>
                <a:spcPts val="8680"/>
              </a:lnSpc>
            </a:pPr>
            <a:r>
              <a:rPr lang="en-US" sz="6200" b="1">
                <a:solidFill>
                  <a:srgbClr val="000000"/>
                </a:solidFill>
                <a:latin typeface="Source Han Sans JP Bold"/>
                <a:ea typeface="Source Han Sans JP Bold"/>
                <a:cs typeface="Source Han Sans JP Bold"/>
                <a:sym typeface="Source Han Sans JP Bold"/>
              </a:rPr>
              <a:t>今の日本で取り組める「うつの早期発見」</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grpSp>
        <p:nvGrpSpPr>
          <p:cNvPr id="3" name="Group 3"/>
          <p:cNvGrpSpPr/>
          <p:nvPr/>
        </p:nvGrpSpPr>
        <p:grpSpPr>
          <a:xfrm rot="-10800000">
            <a:off x="8032538" y="0"/>
            <a:ext cx="10416296" cy="10399630"/>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ECEAE7"/>
            </a:solidFill>
          </p:spPr>
          <p:txBody>
            <a:bodyPr/>
            <a:lstStyle/>
            <a:p>
              <a:endParaRPr lang="ja-JP" altLang="en-US"/>
            </a:p>
          </p:txBody>
        </p:sp>
      </p:grpSp>
      <p:grpSp>
        <p:nvGrpSpPr>
          <p:cNvPr id="5" name="Group 5"/>
          <p:cNvGrpSpPr/>
          <p:nvPr/>
        </p:nvGrpSpPr>
        <p:grpSpPr>
          <a:xfrm>
            <a:off x="12197306" y="1048546"/>
            <a:ext cx="5061994" cy="8189909"/>
            <a:chOff x="0" y="0"/>
            <a:chExt cx="812800" cy="1315047"/>
          </a:xfrm>
        </p:grpSpPr>
        <p:sp>
          <p:nvSpPr>
            <p:cNvPr id="6" name="Freeform 6"/>
            <p:cNvSpPr/>
            <p:nvPr/>
          </p:nvSpPr>
          <p:spPr>
            <a:xfrm>
              <a:off x="0" y="0"/>
              <a:ext cx="812800" cy="1315047"/>
            </a:xfrm>
            <a:custGeom>
              <a:avLst/>
              <a:gdLst/>
              <a:ahLst/>
              <a:cxnLst/>
              <a:rect l="l" t="t" r="r" b="b"/>
              <a:pathLst>
                <a:path w="812800" h="1315047">
                  <a:moveTo>
                    <a:pt x="0" y="0"/>
                  </a:moveTo>
                  <a:lnTo>
                    <a:pt x="812800" y="0"/>
                  </a:lnTo>
                  <a:lnTo>
                    <a:pt x="812800" y="1315047"/>
                  </a:lnTo>
                  <a:lnTo>
                    <a:pt x="0" y="1315047"/>
                  </a:lnTo>
                  <a:close/>
                </a:path>
              </a:pathLst>
            </a:custGeom>
            <a:blipFill>
              <a:blip r:embed="rId3"/>
              <a:stretch>
                <a:fillRect l="-71344" r="-71344"/>
              </a:stretch>
            </a:blipFill>
          </p:spPr>
          <p:txBody>
            <a:bodyPr/>
            <a:lstStyle/>
            <a:p>
              <a:endParaRPr lang="ja-JP" altLang="en-US"/>
            </a:p>
          </p:txBody>
        </p:sp>
      </p:grpSp>
      <p:grpSp>
        <p:nvGrpSpPr>
          <p:cNvPr id="7" name="Group 7"/>
          <p:cNvGrpSpPr/>
          <p:nvPr/>
        </p:nvGrpSpPr>
        <p:grpSpPr>
          <a:xfrm>
            <a:off x="6849562" y="5286375"/>
            <a:ext cx="5061994" cy="3952079"/>
            <a:chOff x="0" y="0"/>
            <a:chExt cx="1041069" cy="812800"/>
          </a:xfrm>
        </p:grpSpPr>
        <p:sp>
          <p:nvSpPr>
            <p:cNvPr id="8" name="Freeform 8"/>
            <p:cNvSpPr/>
            <p:nvPr/>
          </p:nvSpPr>
          <p:spPr>
            <a:xfrm>
              <a:off x="0" y="0"/>
              <a:ext cx="1041069" cy="812800"/>
            </a:xfrm>
            <a:custGeom>
              <a:avLst/>
              <a:gdLst/>
              <a:ahLst/>
              <a:cxnLst/>
              <a:rect l="l" t="t" r="r" b="b"/>
              <a:pathLst>
                <a:path w="1041069" h="812800">
                  <a:moveTo>
                    <a:pt x="0" y="0"/>
                  </a:moveTo>
                  <a:lnTo>
                    <a:pt x="1041069" y="0"/>
                  </a:lnTo>
                  <a:lnTo>
                    <a:pt x="1041069" y="812800"/>
                  </a:lnTo>
                  <a:lnTo>
                    <a:pt x="0" y="812800"/>
                  </a:lnTo>
                  <a:close/>
                </a:path>
              </a:pathLst>
            </a:custGeom>
            <a:blipFill>
              <a:blip r:embed="rId4"/>
              <a:stretch>
                <a:fillRect l="-8555" r="-8555"/>
              </a:stretch>
            </a:blipFill>
          </p:spPr>
          <p:txBody>
            <a:bodyPr/>
            <a:lstStyle/>
            <a:p>
              <a:endParaRPr lang="ja-JP" altLang="en-US"/>
            </a:p>
          </p:txBody>
        </p:sp>
      </p:grpSp>
      <p:grpSp>
        <p:nvGrpSpPr>
          <p:cNvPr id="9" name="Group 9"/>
          <p:cNvGrpSpPr/>
          <p:nvPr/>
        </p:nvGrpSpPr>
        <p:grpSpPr>
          <a:xfrm>
            <a:off x="6849562" y="1048546"/>
            <a:ext cx="5061994" cy="3952079"/>
            <a:chOff x="0" y="0"/>
            <a:chExt cx="1041069" cy="812800"/>
          </a:xfrm>
        </p:grpSpPr>
        <p:sp>
          <p:nvSpPr>
            <p:cNvPr id="10" name="Freeform 10"/>
            <p:cNvSpPr/>
            <p:nvPr/>
          </p:nvSpPr>
          <p:spPr>
            <a:xfrm>
              <a:off x="0" y="0"/>
              <a:ext cx="1041069" cy="812800"/>
            </a:xfrm>
            <a:custGeom>
              <a:avLst/>
              <a:gdLst/>
              <a:ahLst/>
              <a:cxnLst/>
              <a:rect l="l" t="t" r="r" b="b"/>
              <a:pathLst>
                <a:path w="1041069" h="812800">
                  <a:moveTo>
                    <a:pt x="0" y="0"/>
                  </a:moveTo>
                  <a:lnTo>
                    <a:pt x="1041069" y="0"/>
                  </a:lnTo>
                  <a:lnTo>
                    <a:pt x="1041069" y="812800"/>
                  </a:lnTo>
                  <a:lnTo>
                    <a:pt x="0" y="812800"/>
                  </a:lnTo>
                  <a:close/>
                </a:path>
              </a:pathLst>
            </a:custGeom>
            <a:blipFill>
              <a:blip r:embed="rId5"/>
              <a:stretch>
                <a:fillRect l="-8555" r="-8555"/>
              </a:stretch>
            </a:blipFill>
          </p:spPr>
          <p:txBody>
            <a:bodyPr/>
            <a:lstStyle/>
            <a:p>
              <a:endParaRPr lang="ja-JP" altLang="en-US"/>
            </a:p>
          </p:txBody>
        </p:sp>
      </p:grpSp>
      <p:grpSp>
        <p:nvGrpSpPr>
          <p:cNvPr id="11" name="Group 11"/>
          <p:cNvGrpSpPr/>
          <p:nvPr/>
        </p:nvGrpSpPr>
        <p:grpSpPr>
          <a:xfrm>
            <a:off x="1028700" y="651778"/>
            <a:ext cx="5028276" cy="8606522"/>
            <a:chOff x="0" y="0"/>
            <a:chExt cx="6704369" cy="11475363"/>
          </a:xfrm>
        </p:grpSpPr>
        <p:sp>
          <p:nvSpPr>
            <p:cNvPr id="12" name="TextBox 12"/>
            <p:cNvSpPr txBox="1"/>
            <p:nvPr/>
          </p:nvSpPr>
          <p:spPr>
            <a:xfrm>
              <a:off x="0" y="9525"/>
              <a:ext cx="6704369" cy="1514475"/>
            </a:xfrm>
            <a:prstGeom prst="rect">
              <a:avLst/>
            </a:prstGeom>
          </p:spPr>
          <p:txBody>
            <a:bodyPr lIns="0" tIns="0" rIns="0" bIns="0" rtlCol="0" anchor="t">
              <a:spAutoFit/>
            </a:bodyPr>
            <a:lstStyle/>
            <a:p>
              <a:pPr marL="0" lvl="0" indent="0" algn="l">
                <a:lnSpc>
                  <a:spcPts val="4560"/>
                </a:lnSpc>
              </a:pPr>
              <a:r>
                <a:rPr lang="en-US" sz="3800" b="1">
                  <a:solidFill>
                    <a:srgbClr val="000000"/>
                  </a:solidFill>
                  <a:latin typeface="Source Han Sans JP Bold"/>
                  <a:ea typeface="Source Han Sans JP Bold"/>
                  <a:cs typeface="Source Han Sans JP Bold"/>
                  <a:sym typeface="Source Han Sans JP Bold"/>
                </a:rPr>
                <a:t>今の日本で取り組める「うつの早期発見」</a:t>
              </a:r>
            </a:p>
          </p:txBody>
        </p:sp>
        <p:sp>
          <p:nvSpPr>
            <p:cNvPr id="13" name="TextBox 13"/>
            <p:cNvSpPr txBox="1"/>
            <p:nvPr/>
          </p:nvSpPr>
          <p:spPr>
            <a:xfrm>
              <a:off x="0" y="1830109"/>
              <a:ext cx="6704369" cy="9645254"/>
            </a:xfrm>
            <a:prstGeom prst="rect">
              <a:avLst/>
            </a:prstGeom>
          </p:spPr>
          <p:txBody>
            <a:bodyPr lIns="0" tIns="0" rIns="0" bIns="0" rtlCol="0" anchor="t">
              <a:spAutoFit/>
            </a:bodyPr>
            <a:lstStyle/>
            <a:p>
              <a:pPr marL="0" lvl="0" indent="0" algn="l">
                <a:lnSpc>
                  <a:spcPts val="3236"/>
                </a:lnSpc>
              </a:pPr>
              <a:r>
                <a:rPr lang="en-US" sz="2157" b="1">
                  <a:solidFill>
                    <a:srgbClr val="000000"/>
                  </a:solidFill>
                  <a:latin typeface="Source Han Sans JP Bold"/>
                  <a:ea typeface="Source Han Sans JP Bold"/>
                  <a:cs typeface="Source Han Sans JP Bold"/>
                  <a:sym typeface="Source Han Sans JP Bold"/>
                </a:rPr>
                <a:t>1  月1回のセルフスクリーニング（PHQ‑2→PHQ‑9）</a:t>
              </a:r>
            </a:p>
            <a:p>
              <a:pPr marL="0" lvl="0" indent="0" algn="l">
                <a:lnSpc>
                  <a:spcPts val="3236"/>
                </a:lnSpc>
              </a:pPr>
              <a:r>
                <a:rPr lang="en-US" sz="2157" b="1">
                  <a:solidFill>
                    <a:srgbClr val="000000"/>
                  </a:solidFill>
                  <a:latin typeface="Source Han Sans JP Bold"/>
                  <a:ea typeface="Source Han Sans JP Bold"/>
                  <a:cs typeface="Source Han Sans JP Bold"/>
                  <a:sym typeface="Source Han Sans JP Bold"/>
                </a:rPr>
                <a:t> まず2問（興味の低下／抑うつ気分）でチェック、陽性ならPHQ‑9で詳しく確認。一次医療で推奨される標準的手順です。</a:t>
              </a:r>
            </a:p>
            <a:p>
              <a:pPr marL="0" lvl="0" indent="0" algn="l">
                <a:lnSpc>
                  <a:spcPts val="1849"/>
                </a:lnSpc>
              </a:pPr>
              <a:endParaRPr lang="en-US" sz="2157" b="1">
                <a:solidFill>
                  <a:srgbClr val="000000"/>
                </a:solidFill>
                <a:latin typeface="Source Han Sans JP Bold"/>
                <a:ea typeface="Source Han Sans JP Bold"/>
                <a:cs typeface="Source Han Sans JP Bold"/>
                <a:sym typeface="Source Han Sans JP Bold"/>
              </a:endParaRPr>
            </a:p>
            <a:p>
              <a:pPr marL="0" lvl="0" indent="0" algn="l">
                <a:lnSpc>
                  <a:spcPts val="1849"/>
                </a:lnSpc>
              </a:pPr>
              <a:r>
                <a:rPr lang="en-US" sz="1232" b="1">
                  <a:solidFill>
                    <a:srgbClr val="000000"/>
                  </a:solidFill>
                  <a:latin typeface="Source Han Sans JP Bold"/>
                  <a:ea typeface="Source Han Sans JP Bold"/>
                  <a:cs typeface="Source Han Sans JP Bold"/>
                  <a:sym typeface="Source Han Sans JP Bold"/>
                </a:rPr>
                <a:t>2 職場の「ストレスチェック制度」を活用</a:t>
              </a:r>
            </a:p>
            <a:p>
              <a:pPr marL="0" lvl="0" indent="0" algn="l">
                <a:lnSpc>
                  <a:spcPts val="1849"/>
                </a:lnSpc>
              </a:pPr>
              <a:r>
                <a:rPr lang="en-US" sz="1232" b="1">
                  <a:solidFill>
                    <a:srgbClr val="000000"/>
                  </a:solidFill>
                  <a:latin typeface="Source Han Sans JP Bold"/>
                  <a:ea typeface="Source Han Sans JP Bold"/>
                  <a:cs typeface="Source Han Sans JP Bold"/>
                  <a:sym typeface="Source Han Sans JP Bold"/>
                </a:rPr>
                <a:t> 常時50人以上の事業場で毎年実施が義務。職業性ストレス簡易調査票（57項目）＋高ストレス者の面接指導が早期発見に有効です。</a:t>
              </a:r>
            </a:p>
            <a:p>
              <a:pPr marL="0" lvl="0" indent="0" algn="l">
                <a:lnSpc>
                  <a:spcPts val="1849"/>
                </a:lnSpc>
              </a:pPr>
              <a:endParaRPr lang="en-US" sz="1232" b="1">
                <a:solidFill>
                  <a:srgbClr val="000000"/>
                </a:solidFill>
                <a:latin typeface="Source Han Sans JP Bold"/>
                <a:ea typeface="Source Han Sans JP Bold"/>
                <a:cs typeface="Source Han Sans JP Bold"/>
                <a:sym typeface="Source Han Sans JP Bold"/>
              </a:endParaRPr>
            </a:p>
            <a:p>
              <a:pPr marL="0" lvl="0" indent="0" algn="l">
                <a:lnSpc>
                  <a:spcPts val="1849"/>
                </a:lnSpc>
              </a:pPr>
              <a:r>
                <a:rPr lang="en-US" sz="1232" b="1">
                  <a:solidFill>
                    <a:srgbClr val="000000"/>
                  </a:solidFill>
                  <a:latin typeface="Source Han Sans JP Bold"/>
                  <a:ea typeface="Source Han Sans JP Bold"/>
                  <a:cs typeface="Source Han Sans JP Bold"/>
                  <a:sym typeface="Source Han Sans JP Bold"/>
                </a:rPr>
                <a:t>3 自治体のオンライン自己チェック『こころの体温計』</a:t>
              </a:r>
            </a:p>
            <a:p>
              <a:pPr marL="0" lvl="0" indent="0" algn="l">
                <a:lnSpc>
                  <a:spcPts val="1849"/>
                </a:lnSpc>
              </a:pPr>
              <a:r>
                <a:rPr lang="en-US" sz="1232" b="1">
                  <a:solidFill>
                    <a:srgbClr val="000000"/>
                  </a:solidFill>
                  <a:latin typeface="Source Han Sans JP Bold"/>
                  <a:ea typeface="Source Han Sans JP Bold"/>
                  <a:cs typeface="Source Han Sans JP Bold"/>
                  <a:sym typeface="Source Han Sans JP Bold"/>
                </a:rPr>
                <a:t> 多くの自治体が提供する匿名セルフチェック。気軽に“いまのこころの状態”を見える化できます。</a:t>
              </a:r>
            </a:p>
            <a:p>
              <a:pPr marL="0" lvl="0" indent="0" algn="l">
                <a:lnSpc>
                  <a:spcPts val="3236"/>
                </a:lnSpc>
              </a:pPr>
              <a:endParaRPr lang="en-US" sz="1232" b="1">
                <a:solidFill>
                  <a:srgbClr val="000000"/>
                </a:solidFill>
                <a:latin typeface="Source Han Sans JP Bold"/>
                <a:ea typeface="Source Han Sans JP Bold"/>
                <a:cs typeface="Source Han Sans JP Bold"/>
                <a:sym typeface="Source Han Sans JP Bold"/>
              </a:endParaRPr>
            </a:p>
            <a:p>
              <a:pPr marL="0" lvl="0" indent="0" algn="l">
                <a:lnSpc>
                  <a:spcPts val="3236"/>
                </a:lnSpc>
              </a:pPr>
              <a:r>
                <a:rPr lang="en-US" sz="2157" b="1">
                  <a:solidFill>
                    <a:srgbClr val="000000"/>
                  </a:solidFill>
                  <a:latin typeface="Source Han Sans JP Bold"/>
                  <a:ea typeface="Source Han Sans JP Bold"/>
                  <a:cs typeface="Source Han Sans JP Bold"/>
                  <a:sym typeface="Source Han Sans JP Bold"/>
                </a:rPr>
                <a:t>4  妊娠・産後のEPDSスクリーニング</a:t>
              </a:r>
            </a:p>
            <a:p>
              <a:pPr marL="0" lvl="0" indent="0" algn="l">
                <a:lnSpc>
                  <a:spcPts val="3236"/>
                </a:lnSpc>
              </a:pPr>
              <a:r>
                <a:rPr lang="en-US" sz="2157" b="1">
                  <a:solidFill>
                    <a:srgbClr val="000000"/>
                  </a:solidFill>
                  <a:latin typeface="Source Han Sans JP Bold"/>
                  <a:ea typeface="Source Han Sans JP Bold"/>
                  <a:cs typeface="Source Han Sans JP Bold"/>
                  <a:sym typeface="Source Han Sans JP Bold"/>
                </a:rPr>
                <a:t> 産後1か月などでEPDS実施が推奨。周産期の抑うつを早期に拾い上げ、支援へつなげます。</a:t>
              </a:r>
            </a:p>
            <a:p>
              <a:pPr marL="0" lvl="0" indent="0" algn="l">
                <a:lnSpc>
                  <a:spcPts val="1849"/>
                </a:lnSpc>
              </a:pPr>
              <a:endParaRPr lang="en-US" sz="2157" b="1">
                <a:solidFill>
                  <a:srgbClr val="000000"/>
                </a:solidFill>
                <a:latin typeface="Source Han Sans JP Bold"/>
                <a:ea typeface="Source Han Sans JP Bold"/>
                <a:cs typeface="Source Han Sans JP Bold"/>
                <a:sym typeface="Source Han Sans JP Bold"/>
              </a:endParaRPr>
            </a:p>
            <a:p>
              <a:pPr marL="0" lvl="0" indent="0" algn="l">
                <a:lnSpc>
                  <a:spcPts val="1849"/>
                </a:lnSpc>
              </a:pPr>
              <a:r>
                <a:rPr lang="en-US" sz="1232" b="1">
                  <a:solidFill>
                    <a:srgbClr val="000000"/>
                  </a:solidFill>
                  <a:latin typeface="Source Han Sans JP Bold"/>
                  <a:ea typeface="Source Han Sans JP Bold"/>
                  <a:cs typeface="Source Han Sans JP Bold"/>
                  <a:sym typeface="Source Han Sans JP Bold"/>
                </a:rPr>
                <a:t>5  家族・同僚の“ゲートキーパー”＋公的相談窓口</a:t>
              </a:r>
            </a:p>
            <a:p>
              <a:pPr marL="0" lvl="0" indent="0" algn="l">
                <a:lnSpc>
                  <a:spcPts val="1849"/>
                </a:lnSpc>
              </a:pPr>
              <a:r>
                <a:rPr lang="en-US" sz="1232" b="1">
                  <a:solidFill>
                    <a:srgbClr val="000000"/>
                  </a:solidFill>
                  <a:latin typeface="Source Han Sans JP Bold"/>
                  <a:ea typeface="Source Han Sans JP Bold"/>
                  <a:cs typeface="Source Han Sans JP Bold"/>
                  <a:sym typeface="Source Han Sans JP Bold"/>
                </a:rPr>
                <a:t> 変化に気づき、声をかけ、支援につなぐスキルを学ぶ。迷ったら**こころの健康相談統一ダイヤル（0570‑064‑556）**へ。</a:t>
              </a:r>
            </a:p>
          </p:txBody>
        </p:sp>
      </p:grpSp>
      <p:sp>
        <p:nvSpPr>
          <p:cNvPr id="14" name="AutoShape 14"/>
          <p:cNvSpPr/>
          <p:nvPr/>
        </p:nvSpPr>
        <p:spPr>
          <a:xfrm rot="2699999">
            <a:off x="-2011686" y="1043783"/>
            <a:ext cx="6080772" cy="0"/>
          </a:xfrm>
          <a:prstGeom prst="line">
            <a:avLst/>
          </a:prstGeom>
          <a:ln w="9525" cap="flat">
            <a:solidFill>
              <a:srgbClr val="ECEAE7"/>
            </a:solidFill>
            <a:prstDash val="solid"/>
            <a:headEnd type="none" w="sm" len="sm"/>
            <a:tailEnd type="none" w="sm" len="sm"/>
          </a:ln>
        </p:spPr>
        <p:txBody>
          <a:bodyPr/>
          <a:lstStyle/>
          <a:p>
            <a:endParaRPr lang="ja-JP"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2" name="TextBox 2"/>
          <p:cNvSpPr txBox="1"/>
          <p:nvPr/>
        </p:nvSpPr>
        <p:spPr>
          <a:xfrm>
            <a:off x="2210699" y="2183159"/>
            <a:ext cx="8022194" cy="1190627"/>
          </a:xfrm>
          <a:prstGeom prst="rect">
            <a:avLst/>
          </a:prstGeom>
        </p:spPr>
        <p:txBody>
          <a:bodyPr lIns="0" tIns="0" rIns="0" bIns="0" rtlCol="0" anchor="t">
            <a:spAutoFit/>
          </a:bodyPr>
          <a:lstStyle/>
          <a:p>
            <a:pPr marL="0" lvl="0" indent="0" algn="l">
              <a:lnSpc>
                <a:spcPts val="8925"/>
              </a:lnSpc>
            </a:pPr>
            <a:r>
              <a:rPr lang="en-US" sz="8500">
                <a:solidFill>
                  <a:srgbClr val="FFFFFF"/>
                </a:solidFill>
                <a:latin typeface="Raleway"/>
                <a:ea typeface="Raleway"/>
                <a:cs typeface="Raleway"/>
                <a:sym typeface="Raleway"/>
              </a:rPr>
              <a:t>沈痾とは</a:t>
            </a:r>
          </a:p>
        </p:txBody>
      </p:sp>
      <p:sp>
        <p:nvSpPr>
          <p:cNvPr id="3" name="TextBox 3"/>
          <p:cNvSpPr txBox="1"/>
          <p:nvPr/>
        </p:nvSpPr>
        <p:spPr>
          <a:xfrm>
            <a:off x="2210699" y="4662141"/>
            <a:ext cx="13866603" cy="4546076"/>
          </a:xfrm>
          <a:prstGeom prst="rect">
            <a:avLst/>
          </a:prstGeom>
        </p:spPr>
        <p:txBody>
          <a:bodyPr lIns="0" tIns="0" rIns="0" bIns="0" rtlCol="0" anchor="t">
            <a:spAutoFit/>
          </a:bodyPr>
          <a:lstStyle/>
          <a:p>
            <a:pPr marL="0" lvl="0" indent="0" algn="l">
              <a:lnSpc>
                <a:spcPts val="7203"/>
              </a:lnSpc>
            </a:pPr>
            <a:r>
              <a:rPr lang="en-US" sz="5145">
                <a:solidFill>
                  <a:srgbClr val="FFFFFF"/>
                </a:solidFill>
                <a:latin typeface="Raleway"/>
                <a:ea typeface="Raleway"/>
                <a:cs typeface="Raleway"/>
                <a:sym typeface="Raleway"/>
              </a:rPr>
              <a:t>沈痾（ちんあ）</a:t>
            </a:r>
          </a:p>
          <a:p>
            <a:pPr marL="0" lvl="0" indent="0" algn="l">
              <a:lnSpc>
                <a:spcPts val="7203"/>
              </a:lnSpc>
            </a:pPr>
            <a:endParaRPr lang="en-US" sz="5145">
              <a:solidFill>
                <a:srgbClr val="FFFFFF"/>
              </a:solidFill>
              <a:latin typeface="Raleway"/>
              <a:ea typeface="Raleway"/>
              <a:cs typeface="Raleway"/>
              <a:sym typeface="Raleway"/>
            </a:endParaRPr>
          </a:p>
          <a:p>
            <a:pPr marL="0" lvl="0" indent="0" algn="l">
              <a:lnSpc>
                <a:spcPts val="7203"/>
              </a:lnSpc>
            </a:pPr>
            <a:r>
              <a:rPr lang="en-US" sz="5145">
                <a:solidFill>
                  <a:srgbClr val="FFFFFF"/>
                </a:solidFill>
                <a:latin typeface="Raleway"/>
                <a:ea typeface="Raleway"/>
                <a:cs typeface="Raleway"/>
                <a:sym typeface="Raleway"/>
              </a:rPr>
              <a:t>長く治らず、深く身体や心に沈み込んだ病。</a:t>
            </a:r>
          </a:p>
          <a:p>
            <a:pPr marL="0" lvl="0" indent="0" algn="l">
              <a:lnSpc>
                <a:spcPts val="7203"/>
              </a:lnSpc>
            </a:pPr>
            <a:r>
              <a:rPr lang="en-US" sz="5145">
                <a:solidFill>
                  <a:srgbClr val="FFFFFF"/>
                </a:solidFill>
                <a:latin typeface="Raleway"/>
                <a:ea typeface="Raleway"/>
                <a:cs typeface="Raleway"/>
                <a:sym typeface="Raleway"/>
              </a:rPr>
              <a:t>または、そのような「重く、慢性的で、癒えがたい病」を指す。</a:t>
            </a:r>
          </a:p>
        </p:txBody>
      </p:sp>
      <p:sp>
        <p:nvSpPr>
          <p:cNvPr id="4" name="AutoShape 4"/>
          <p:cNvSpPr/>
          <p:nvPr/>
        </p:nvSpPr>
        <p:spPr>
          <a:xfrm>
            <a:off x="2210699" y="4069111"/>
            <a:ext cx="13844095" cy="0"/>
          </a:xfrm>
          <a:prstGeom prst="line">
            <a:avLst/>
          </a:prstGeom>
          <a:ln w="38100" cap="flat">
            <a:solidFill>
              <a:srgbClr val="FFFFFF"/>
            </a:solidFill>
            <a:prstDash val="solid"/>
            <a:headEnd type="none" w="sm" len="sm"/>
            <a:tailEnd type="none" w="sm" len="sm"/>
          </a:ln>
        </p:spPr>
        <p:txBody>
          <a:bodyPr/>
          <a:lstStyle/>
          <a:p>
            <a:endParaRPr lang="ja-JP"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666750" y="4166793"/>
            <a:ext cx="15448866" cy="5309871"/>
            <a:chOff x="0" y="0"/>
            <a:chExt cx="20598488" cy="7079828"/>
          </a:xfrm>
        </p:grpSpPr>
        <p:sp>
          <p:nvSpPr>
            <p:cNvPr id="3" name="TextBox 3"/>
            <p:cNvSpPr txBox="1"/>
            <p:nvPr/>
          </p:nvSpPr>
          <p:spPr>
            <a:xfrm>
              <a:off x="0" y="1136650"/>
              <a:ext cx="5323489" cy="5943178"/>
            </a:xfrm>
            <a:prstGeom prst="rect">
              <a:avLst/>
            </a:prstGeom>
          </p:spPr>
          <p:txBody>
            <a:bodyPr lIns="0" tIns="0" rIns="0" bIns="0" rtlCol="0" anchor="t">
              <a:spAutoFit/>
            </a:bodyPr>
            <a:lstStyle/>
            <a:p>
              <a:pPr marL="0" lvl="0" indent="0" algn="l">
                <a:lnSpc>
                  <a:spcPts val="4479"/>
                </a:lnSpc>
              </a:pPr>
              <a:r>
                <a:rPr lang="en-US" sz="3199" b="1">
                  <a:solidFill>
                    <a:srgbClr val="3A3A3A"/>
                  </a:solidFill>
                  <a:latin typeface="TT Fors Bold"/>
                  <a:ea typeface="TT Fors Bold"/>
                  <a:cs typeface="TT Fors Bold"/>
                  <a:sym typeface="TT Fors Bold"/>
                </a:rPr>
                <a:t>急性ストレス</a:t>
              </a:r>
              <a:r>
                <a:rPr lang="en-US" sz="3199">
                  <a:solidFill>
                    <a:srgbClr val="3A3A3A"/>
                  </a:solidFill>
                  <a:latin typeface="TT Fors"/>
                  <a:ea typeface="TT Fors"/>
                  <a:cs typeface="TT Fors"/>
                  <a:sym typeface="TT Fors"/>
                </a:rPr>
                <a:t>は、失恋や事故などの出来事から生じ、2週間から3か月続くことが多いとされています（Kendler et al., Monroe &amp; Harkness）。</a:t>
              </a:r>
            </a:p>
          </p:txBody>
        </p:sp>
        <p:sp>
          <p:nvSpPr>
            <p:cNvPr id="4" name="TextBox 4"/>
            <p:cNvSpPr txBox="1"/>
            <p:nvPr/>
          </p:nvSpPr>
          <p:spPr>
            <a:xfrm>
              <a:off x="0" y="-142875"/>
              <a:ext cx="5323489" cy="893869"/>
            </a:xfrm>
            <a:prstGeom prst="rect">
              <a:avLst/>
            </a:prstGeom>
          </p:spPr>
          <p:txBody>
            <a:bodyPr lIns="0" tIns="0" rIns="0" bIns="0" rtlCol="0" anchor="t">
              <a:spAutoFit/>
            </a:bodyPr>
            <a:lstStyle/>
            <a:p>
              <a:pPr marL="0" lvl="0" indent="0" algn="l">
                <a:lnSpc>
                  <a:spcPts val="5179"/>
                </a:lnSpc>
                <a:spcBef>
                  <a:spcPct val="0"/>
                </a:spcBef>
              </a:pPr>
              <a:r>
                <a:rPr lang="en-US" sz="3699" u="none" strike="noStrike" spc="-110">
                  <a:solidFill>
                    <a:srgbClr val="3A3A3A"/>
                  </a:solidFill>
                  <a:latin typeface="ITC Avant Garde Gothic"/>
                  <a:ea typeface="ITC Avant Garde Gothic"/>
                  <a:cs typeface="ITC Avant Garde Gothic"/>
                  <a:sym typeface="ITC Avant Garde Gothic"/>
                </a:rPr>
                <a:t>急性ストレス</a:t>
              </a:r>
            </a:p>
          </p:txBody>
        </p:sp>
        <p:sp>
          <p:nvSpPr>
            <p:cNvPr id="5" name="TextBox 5"/>
            <p:cNvSpPr txBox="1"/>
            <p:nvPr/>
          </p:nvSpPr>
          <p:spPr>
            <a:xfrm>
              <a:off x="7637499" y="1136650"/>
              <a:ext cx="5323489" cy="5193878"/>
            </a:xfrm>
            <a:prstGeom prst="rect">
              <a:avLst/>
            </a:prstGeom>
          </p:spPr>
          <p:txBody>
            <a:bodyPr lIns="0" tIns="0" rIns="0" bIns="0" rtlCol="0" anchor="t">
              <a:spAutoFit/>
            </a:bodyPr>
            <a:lstStyle/>
            <a:p>
              <a:pPr marL="0" lvl="0" indent="0" algn="l">
                <a:lnSpc>
                  <a:spcPts val="4479"/>
                </a:lnSpc>
              </a:pPr>
              <a:r>
                <a:rPr lang="en-US" sz="3199" b="1">
                  <a:solidFill>
                    <a:srgbClr val="3A3A3A"/>
                  </a:solidFill>
                  <a:latin typeface="TT Fors Bold"/>
                  <a:ea typeface="TT Fors Bold"/>
                  <a:cs typeface="TT Fors Bold"/>
                  <a:sym typeface="TT Fors Bold"/>
                </a:rPr>
                <a:t>慢性ストレス</a:t>
              </a:r>
              <a:r>
                <a:rPr lang="en-US" sz="3199">
                  <a:solidFill>
                    <a:srgbClr val="3A3A3A"/>
                  </a:solidFill>
                  <a:latin typeface="TT Fors"/>
                  <a:ea typeface="TT Fors"/>
                  <a:cs typeface="TT Fors"/>
                  <a:sym typeface="TT Fors"/>
                </a:rPr>
                <a:t>は、職場や人間関係によるもので、6か月から3年にわたる影響があります（中島ら, Monroe &amp; Harkness）。</a:t>
              </a:r>
            </a:p>
          </p:txBody>
        </p:sp>
        <p:sp>
          <p:nvSpPr>
            <p:cNvPr id="6" name="TextBox 6"/>
            <p:cNvSpPr txBox="1"/>
            <p:nvPr/>
          </p:nvSpPr>
          <p:spPr>
            <a:xfrm>
              <a:off x="7637499" y="-142875"/>
              <a:ext cx="5323489" cy="893869"/>
            </a:xfrm>
            <a:prstGeom prst="rect">
              <a:avLst/>
            </a:prstGeom>
          </p:spPr>
          <p:txBody>
            <a:bodyPr lIns="0" tIns="0" rIns="0" bIns="0" rtlCol="0" anchor="t">
              <a:spAutoFit/>
            </a:bodyPr>
            <a:lstStyle/>
            <a:p>
              <a:pPr marL="0" lvl="0" indent="0" algn="l">
                <a:lnSpc>
                  <a:spcPts val="5179"/>
                </a:lnSpc>
                <a:spcBef>
                  <a:spcPct val="0"/>
                </a:spcBef>
              </a:pPr>
              <a:r>
                <a:rPr lang="en-US" sz="3699" u="none" strike="noStrike" spc="-110">
                  <a:solidFill>
                    <a:srgbClr val="3A3A3A"/>
                  </a:solidFill>
                  <a:latin typeface="ITC Avant Garde Gothic"/>
                  <a:ea typeface="ITC Avant Garde Gothic"/>
                  <a:cs typeface="ITC Avant Garde Gothic"/>
                  <a:sym typeface="ITC Avant Garde Gothic"/>
                </a:rPr>
                <a:t>慢性ストレス</a:t>
              </a:r>
            </a:p>
          </p:txBody>
        </p:sp>
        <p:sp>
          <p:nvSpPr>
            <p:cNvPr id="7" name="TextBox 7"/>
            <p:cNvSpPr txBox="1"/>
            <p:nvPr/>
          </p:nvSpPr>
          <p:spPr>
            <a:xfrm>
              <a:off x="15274999" y="1136650"/>
              <a:ext cx="5323489" cy="4444578"/>
            </a:xfrm>
            <a:prstGeom prst="rect">
              <a:avLst/>
            </a:prstGeom>
          </p:spPr>
          <p:txBody>
            <a:bodyPr lIns="0" tIns="0" rIns="0" bIns="0" rtlCol="0" anchor="t">
              <a:spAutoFit/>
            </a:bodyPr>
            <a:lstStyle/>
            <a:p>
              <a:pPr marL="0" lvl="0" indent="0" algn="l">
                <a:lnSpc>
                  <a:spcPts val="4479"/>
                </a:lnSpc>
              </a:pPr>
              <a:r>
                <a:rPr lang="en-US" sz="3199" b="1">
                  <a:solidFill>
                    <a:srgbClr val="3A3A3A"/>
                  </a:solidFill>
                  <a:latin typeface="TT Fors Bold"/>
                  <a:ea typeface="TT Fors Bold"/>
                  <a:cs typeface="TT Fors Bold"/>
                  <a:sym typeface="TT Fors Bold"/>
                </a:rPr>
                <a:t>幼少期トラウマ</a:t>
              </a:r>
              <a:r>
                <a:rPr lang="en-US" sz="3199">
                  <a:solidFill>
                    <a:srgbClr val="3A3A3A"/>
                  </a:solidFill>
                  <a:latin typeface="TT Fors"/>
                  <a:ea typeface="TT Fors"/>
                  <a:cs typeface="TT Fors"/>
                  <a:sym typeface="TT Fors"/>
                </a:rPr>
                <a:t>は虐待やネグレクトによるもので、数年から10年以上の潜伏期間があります（WHO調査, Kessler et al.）。</a:t>
              </a:r>
            </a:p>
          </p:txBody>
        </p:sp>
        <p:sp>
          <p:nvSpPr>
            <p:cNvPr id="8" name="TextBox 8"/>
            <p:cNvSpPr txBox="1"/>
            <p:nvPr/>
          </p:nvSpPr>
          <p:spPr>
            <a:xfrm>
              <a:off x="15274999" y="-142875"/>
              <a:ext cx="5323489" cy="893869"/>
            </a:xfrm>
            <a:prstGeom prst="rect">
              <a:avLst/>
            </a:prstGeom>
          </p:spPr>
          <p:txBody>
            <a:bodyPr lIns="0" tIns="0" rIns="0" bIns="0" rtlCol="0" anchor="t">
              <a:spAutoFit/>
            </a:bodyPr>
            <a:lstStyle/>
            <a:p>
              <a:pPr marL="0" lvl="0" indent="0" algn="l">
                <a:lnSpc>
                  <a:spcPts val="5179"/>
                </a:lnSpc>
                <a:spcBef>
                  <a:spcPct val="0"/>
                </a:spcBef>
              </a:pPr>
              <a:r>
                <a:rPr lang="en-US" sz="3699" u="none" strike="noStrike" spc="-110">
                  <a:solidFill>
                    <a:srgbClr val="3A3A3A"/>
                  </a:solidFill>
                  <a:latin typeface="ITC Avant Garde Gothic"/>
                  <a:ea typeface="ITC Avant Garde Gothic"/>
                  <a:cs typeface="ITC Avant Garde Gothic"/>
                  <a:sym typeface="ITC Avant Garde Gothic"/>
                </a:rPr>
                <a:t>幼少期トラウマ</a:t>
              </a:r>
            </a:p>
          </p:txBody>
        </p:sp>
      </p:grpSp>
      <p:grpSp>
        <p:nvGrpSpPr>
          <p:cNvPr id="9" name="Group 9"/>
          <p:cNvGrpSpPr/>
          <p:nvPr/>
        </p:nvGrpSpPr>
        <p:grpSpPr>
          <a:xfrm>
            <a:off x="666750" y="666750"/>
            <a:ext cx="13188494" cy="2447925"/>
            <a:chOff x="0" y="0"/>
            <a:chExt cx="17584659" cy="3263900"/>
          </a:xfrm>
        </p:grpSpPr>
        <p:sp>
          <p:nvSpPr>
            <p:cNvPr id="10" name="TextBox 10"/>
            <p:cNvSpPr txBox="1"/>
            <p:nvPr/>
          </p:nvSpPr>
          <p:spPr>
            <a:xfrm>
              <a:off x="0" y="-9525"/>
              <a:ext cx="17584659" cy="1626659"/>
            </a:xfrm>
            <a:prstGeom prst="rect">
              <a:avLst/>
            </a:prstGeom>
          </p:spPr>
          <p:txBody>
            <a:bodyPr lIns="0" tIns="0" rIns="0" bIns="0" rtlCol="0" anchor="t">
              <a:spAutoFit/>
            </a:bodyPr>
            <a:lstStyle/>
            <a:p>
              <a:pPr marL="0" lvl="0" indent="0" algn="l">
                <a:lnSpc>
                  <a:spcPts val="8000"/>
                </a:lnSpc>
                <a:spcBef>
                  <a:spcPct val="0"/>
                </a:spcBef>
              </a:pPr>
              <a:r>
                <a:rPr lang="en-US" sz="8000" u="none" strike="noStrike" spc="-240">
                  <a:solidFill>
                    <a:srgbClr val="3A3A3A"/>
                  </a:solidFill>
                  <a:latin typeface="ITC Avant Garde Gothic"/>
                  <a:ea typeface="ITC Avant Garde Gothic"/>
                  <a:cs typeface="ITC Avant Garde Gothic"/>
                  <a:sym typeface="ITC Avant Garde Gothic"/>
                </a:rPr>
                <a:t>ストレスの種類と潜伏期間</a:t>
              </a:r>
            </a:p>
          </p:txBody>
        </p:sp>
        <p:sp>
          <p:nvSpPr>
            <p:cNvPr id="11" name="TextBox 11"/>
            <p:cNvSpPr txBox="1"/>
            <p:nvPr/>
          </p:nvSpPr>
          <p:spPr>
            <a:xfrm>
              <a:off x="0" y="2225675"/>
              <a:ext cx="15805259" cy="1038225"/>
            </a:xfrm>
            <a:prstGeom prst="rect">
              <a:avLst/>
            </a:prstGeom>
          </p:spPr>
          <p:txBody>
            <a:bodyPr lIns="0" tIns="0" rIns="0" bIns="0" rtlCol="0" anchor="t">
              <a:spAutoFit/>
            </a:bodyPr>
            <a:lstStyle/>
            <a:p>
              <a:pPr marL="0" lvl="0" indent="0" algn="l">
                <a:lnSpc>
                  <a:spcPts val="6119"/>
                </a:lnSpc>
              </a:pPr>
              <a:r>
                <a:rPr lang="en-US" sz="5099" u="none" strike="noStrike" spc="-152">
                  <a:solidFill>
                    <a:srgbClr val="6A93B1"/>
                  </a:solidFill>
                  <a:latin typeface="TT Fors"/>
                  <a:ea typeface="TT Fors"/>
                  <a:cs typeface="TT Fors"/>
                  <a:sym typeface="TT Fors"/>
                </a:rPr>
                <a:t>急性・慢性・幼少期トラウマ</a:t>
              </a:r>
            </a:p>
          </p:txBody>
        </p:sp>
      </p:grpSp>
      <p:grpSp>
        <p:nvGrpSpPr>
          <p:cNvPr id="12" name="Group 12"/>
          <p:cNvGrpSpPr/>
          <p:nvPr/>
        </p:nvGrpSpPr>
        <p:grpSpPr>
          <a:xfrm>
            <a:off x="15430959" y="752281"/>
            <a:ext cx="2190293" cy="809819"/>
            <a:chOff x="0" y="0"/>
            <a:chExt cx="2920388" cy="1079758"/>
          </a:xfrm>
        </p:grpSpPr>
        <p:sp>
          <p:nvSpPr>
            <p:cNvPr id="13" name="Freeform 13"/>
            <p:cNvSpPr/>
            <p:nvPr/>
          </p:nvSpPr>
          <p:spPr>
            <a:xfrm>
              <a:off x="0" y="0"/>
              <a:ext cx="1079758" cy="1079758"/>
            </a:xfrm>
            <a:custGeom>
              <a:avLst/>
              <a:gdLst/>
              <a:ahLst/>
              <a:cxnLst/>
              <a:rect l="l" t="t" r="r" b="b"/>
              <a:pathLst>
                <a:path w="1079758" h="1079758">
                  <a:moveTo>
                    <a:pt x="0" y="0"/>
                  </a:moveTo>
                  <a:lnTo>
                    <a:pt x="1079758" y="0"/>
                  </a:lnTo>
                  <a:lnTo>
                    <a:pt x="1079758" y="1079758"/>
                  </a:lnTo>
                  <a:lnTo>
                    <a:pt x="0" y="10797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Freeform 14"/>
            <p:cNvSpPr/>
            <p:nvPr/>
          </p:nvSpPr>
          <p:spPr>
            <a:xfrm>
              <a:off x="920315" y="0"/>
              <a:ext cx="1079758" cy="1079758"/>
            </a:xfrm>
            <a:custGeom>
              <a:avLst/>
              <a:gdLst/>
              <a:ahLst/>
              <a:cxnLst/>
              <a:rect l="l" t="t" r="r" b="b"/>
              <a:pathLst>
                <a:path w="1079758" h="1079758">
                  <a:moveTo>
                    <a:pt x="0" y="0"/>
                  </a:moveTo>
                  <a:lnTo>
                    <a:pt x="1079758" y="0"/>
                  </a:lnTo>
                  <a:lnTo>
                    <a:pt x="1079758" y="1079758"/>
                  </a:lnTo>
                  <a:lnTo>
                    <a:pt x="0" y="10797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5" name="Freeform 15"/>
            <p:cNvSpPr/>
            <p:nvPr/>
          </p:nvSpPr>
          <p:spPr>
            <a:xfrm>
              <a:off x="1840630" y="0"/>
              <a:ext cx="1079758" cy="1079758"/>
            </a:xfrm>
            <a:custGeom>
              <a:avLst/>
              <a:gdLst/>
              <a:ahLst/>
              <a:cxnLst/>
              <a:rect l="l" t="t" r="r" b="b"/>
              <a:pathLst>
                <a:path w="1079758" h="1079758">
                  <a:moveTo>
                    <a:pt x="0" y="0"/>
                  </a:moveTo>
                  <a:lnTo>
                    <a:pt x="1079758" y="0"/>
                  </a:lnTo>
                  <a:lnTo>
                    <a:pt x="1079758" y="1079758"/>
                  </a:lnTo>
                  <a:lnTo>
                    <a:pt x="0" y="10797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grpSp>
    </p:spTree>
  </p:cSld>
  <p:clrMapOvr>
    <a:masterClrMapping/>
  </p:clrMapOvr>
  <p:transition spd="slow">
    <p:cover dir="ld"/>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4F7"/>
        </a:solidFill>
        <a:effectLst/>
      </p:bgPr>
    </p:bg>
    <p:spTree>
      <p:nvGrpSpPr>
        <p:cNvPr id="1" name=""/>
        <p:cNvGrpSpPr/>
        <p:nvPr/>
      </p:nvGrpSpPr>
      <p:grpSpPr>
        <a:xfrm>
          <a:off x="0" y="0"/>
          <a:ext cx="0" cy="0"/>
          <a:chOff x="0" y="0"/>
          <a:chExt cx="0" cy="0"/>
        </a:xfrm>
      </p:grpSpPr>
      <p:grpSp>
        <p:nvGrpSpPr>
          <p:cNvPr id="2" name="Group 2"/>
          <p:cNvGrpSpPr/>
          <p:nvPr/>
        </p:nvGrpSpPr>
        <p:grpSpPr>
          <a:xfrm>
            <a:off x="6986588" y="666750"/>
            <a:ext cx="4314825" cy="4063997"/>
            <a:chOff x="0" y="0"/>
            <a:chExt cx="5753100" cy="5418663"/>
          </a:xfrm>
        </p:grpSpPr>
        <p:grpSp>
          <p:nvGrpSpPr>
            <p:cNvPr id="3" name="Group 3"/>
            <p:cNvGrpSpPr/>
            <p:nvPr/>
          </p:nvGrpSpPr>
          <p:grpSpPr>
            <a:xfrm>
              <a:off x="0" y="0"/>
              <a:ext cx="5753100" cy="3207455"/>
              <a:chOff x="0" y="0"/>
              <a:chExt cx="891306" cy="496919"/>
            </a:xfrm>
          </p:grpSpPr>
          <p:sp>
            <p:nvSpPr>
              <p:cNvPr id="4" name="Freeform 4"/>
              <p:cNvSpPr/>
              <p:nvPr/>
            </p:nvSpPr>
            <p:spPr>
              <a:xfrm>
                <a:off x="0" y="0"/>
                <a:ext cx="891306" cy="496919"/>
              </a:xfrm>
              <a:custGeom>
                <a:avLst/>
                <a:gdLst/>
                <a:ahLst/>
                <a:cxnLst/>
                <a:rect l="l" t="t" r="r" b="b"/>
                <a:pathLst>
                  <a:path w="891306" h="496919">
                    <a:moveTo>
                      <a:pt x="44857" y="0"/>
                    </a:moveTo>
                    <a:lnTo>
                      <a:pt x="846449" y="0"/>
                    </a:lnTo>
                    <a:cubicBezTo>
                      <a:pt x="871223" y="0"/>
                      <a:pt x="891306" y="20083"/>
                      <a:pt x="891306" y="44857"/>
                    </a:cubicBezTo>
                    <a:lnTo>
                      <a:pt x="891306" y="452062"/>
                    </a:lnTo>
                    <a:cubicBezTo>
                      <a:pt x="891306" y="463959"/>
                      <a:pt x="886580" y="475368"/>
                      <a:pt x="878168" y="483781"/>
                    </a:cubicBezTo>
                    <a:cubicBezTo>
                      <a:pt x="869755" y="492193"/>
                      <a:pt x="858346" y="496919"/>
                      <a:pt x="846449" y="496919"/>
                    </a:cubicBezTo>
                    <a:lnTo>
                      <a:pt x="44857" y="496919"/>
                    </a:lnTo>
                    <a:cubicBezTo>
                      <a:pt x="20083" y="496919"/>
                      <a:pt x="0" y="476836"/>
                      <a:pt x="0" y="452062"/>
                    </a:cubicBezTo>
                    <a:lnTo>
                      <a:pt x="0" y="44857"/>
                    </a:lnTo>
                    <a:cubicBezTo>
                      <a:pt x="0" y="32960"/>
                      <a:pt x="4726" y="21550"/>
                      <a:pt x="13138" y="13138"/>
                    </a:cubicBezTo>
                    <a:cubicBezTo>
                      <a:pt x="21550" y="4726"/>
                      <a:pt x="32960" y="0"/>
                      <a:pt x="44857" y="0"/>
                    </a:cubicBezTo>
                    <a:close/>
                  </a:path>
                </a:pathLst>
              </a:custGeom>
              <a:blipFill>
                <a:blip r:embed="rId2"/>
                <a:stretch>
                  <a:fillRect l="-340" r="-340"/>
                </a:stretch>
              </a:blipFill>
            </p:spPr>
            <p:txBody>
              <a:bodyPr/>
              <a:lstStyle/>
              <a:p>
                <a:endParaRPr lang="ja-JP" altLang="en-US"/>
              </a:p>
            </p:txBody>
          </p:sp>
        </p:grpSp>
        <p:sp>
          <p:nvSpPr>
            <p:cNvPr id="5" name="TextBox 5"/>
            <p:cNvSpPr txBox="1"/>
            <p:nvPr/>
          </p:nvSpPr>
          <p:spPr>
            <a:xfrm>
              <a:off x="0" y="4239680"/>
              <a:ext cx="5753100" cy="1178983"/>
            </a:xfrm>
            <a:prstGeom prst="rect">
              <a:avLst/>
            </a:prstGeom>
          </p:spPr>
          <p:txBody>
            <a:bodyPr lIns="0" tIns="0" rIns="0" bIns="0" rtlCol="0" anchor="t">
              <a:spAutoFit/>
            </a:bodyPr>
            <a:lstStyle/>
            <a:p>
              <a:pPr marL="0" lvl="0" indent="0" algn="l">
                <a:lnSpc>
                  <a:spcPts val="3499"/>
                </a:lnSpc>
                <a:spcBef>
                  <a:spcPct val="0"/>
                </a:spcBef>
              </a:pPr>
              <a:r>
                <a:rPr lang="en-US" sz="2499" b="1" u="none" strike="noStrike">
                  <a:solidFill>
                    <a:srgbClr val="537A7A"/>
                  </a:solidFill>
                  <a:latin typeface="Nyutro Sans Bold"/>
                  <a:ea typeface="Nyutro Sans Bold"/>
                  <a:cs typeface="Nyutro Sans Bold"/>
                  <a:sym typeface="Nyutro Sans Bold"/>
                </a:rPr>
                <a:t>炎症反応</a:t>
              </a:r>
              <a:r>
                <a:rPr lang="en-US" sz="2499" u="none" strike="noStrike">
                  <a:solidFill>
                    <a:srgbClr val="537A7A"/>
                  </a:solidFill>
                  <a:latin typeface="Nyutro Sans"/>
                  <a:ea typeface="Nyutro Sans"/>
                  <a:cs typeface="Nyutro Sans"/>
                  <a:sym typeface="Nyutro Sans"/>
                </a:rPr>
                <a:t>がうつ症状に関与する。</a:t>
              </a:r>
            </a:p>
          </p:txBody>
        </p:sp>
        <p:sp>
          <p:nvSpPr>
            <p:cNvPr id="6" name="TextBox 6"/>
            <p:cNvSpPr txBox="1"/>
            <p:nvPr/>
          </p:nvSpPr>
          <p:spPr>
            <a:xfrm>
              <a:off x="0" y="3524250"/>
              <a:ext cx="5753100" cy="654050"/>
            </a:xfrm>
            <a:prstGeom prst="rect">
              <a:avLst/>
            </a:prstGeom>
          </p:spPr>
          <p:txBody>
            <a:bodyPr lIns="0" tIns="0" rIns="0" bIns="0" rtlCol="0" anchor="t">
              <a:spAutoFit/>
            </a:bodyPr>
            <a:lstStyle/>
            <a:p>
              <a:pPr marL="0" lvl="0" indent="0" algn="l">
                <a:lnSpc>
                  <a:spcPts val="3554"/>
                </a:lnSpc>
                <a:spcBef>
                  <a:spcPct val="0"/>
                </a:spcBef>
              </a:pPr>
              <a:r>
                <a:rPr lang="en-US" sz="2962" b="1" u="none" strike="noStrike">
                  <a:solidFill>
                    <a:srgbClr val="2F5061"/>
                  </a:solidFill>
                  <a:latin typeface="Nyutro Sans Bold"/>
                  <a:ea typeface="Nyutro Sans Bold"/>
                  <a:cs typeface="Nyutro Sans Bold"/>
                  <a:sym typeface="Nyutro Sans Bold"/>
                </a:rPr>
                <a:t>炎症性サイトカイン</a:t>
              </a:r>
            </a:p>
          </p:txBody>
        </p:sp>
      </p:grpSp>
      <p:grpSp>
        <p:nvGrpSpPr>
          <p:cNvPr id="7" name="Group 7"/>
          <p:cNvGrpSpPr/>
          <p:nvPr/>
        </p:nvGrpSpPr>
        <p:grpSpPr>
          <a:xfrm>
            <a:off x="1028700" y="5286777"/>
            <a:ext cx="4314825" cy="4017760"/>
            <a:chOff x="0" y="0"/>
            <a:chExt cx="5753100" cy="5357014"/>
          </a:xfrm>
        </p:grpSpPr>
        <p:grpSp>
          <p:nvGrpSpPr>
            <p:cNvPr id="8" name="Group 8"/>
            <p:cNvGrpSpPr/>
            <p:nvPr/>
          </p:nvGrpSpPr>
          <p:grpSpPr>
            <a:xfrm>
              <a:off x="0" y="0"/>
              <a:ext cx="5753100" cy="3207455"/>
              <a:chOff x="0" y="0"/>
              <a:chExt cx="891306" cy="496919"/>
            </a:xfrm>
          </p:grpSpPr>
          <p:sp>
            <p:nvSpPr>
              <p:cNvPr id="9" name="Freeform 9"/>
              <p:cNvSpPr/>
              <p:nvPr/>
            </p:nvSpPr>
            <p:spPr>
              <a:xfrm>
                <a:off x="0" y="0"/>
                <a:ext cx="891306" cy="496919"/>
              </a:xfrm>
              <a:custGeom>
                <a:avLst/>
                <a:gdLst/>
                <a:ahLst/>
                <a:cxnLst/>
                <a:rect l="l" t="t" r="r" b="b"/>
                <a:pathLst>
                  <a:path w="891306" h="496919">
                    <a:moveTo>
                      <a:pt x="44857" y="0"/>
                    </a:moveTo>
                    <a:lnTo>
                      <a:pt x="846449" y="0"/>
                    </a:lnTo>
                    <a:cubicBezTo>
                      <a:pt x="871223" y="0"/>
                      <a:pt x="891306" y="20083"/>
                      <a:pt x="891306" y="44857"/>
                    </a:cubicBezTo>
                    <a:lnTo>
                      <a:pt x="891306" y="452062"/>
                    </a:lnTo>
                    <a:cubicBezTo>
                      <a:pt x="891306" y="463959"/>
                      <a:pt x="886580" y="475368"/>
                      <a:pt x="878168" y="483781"/>
                    </a:cubicBezTo>
                    <a:cubicBezTo>
                      <a:pt x="869755" y="492193"/>
                      <a:pt x="858346" y="496919"/>
                      <a:pt x="846449" y="496919"/>
                    </a:cubicBezTo>
                    <a:lnTo>
                      <a:pt x="44857" y="496919"/>
                    </a:lnTo>
                    <a:cubicBezTo>
                      <a:pt x="20083" y="496919"/>
                      <a:pt x="0" y="476836"/>
                      <a:pt x="0" y="452062"/>
                    </a:cubicBezTo>
                    <a:lnTo>
                      <a:pt x="0" y="44857"/>
                    </a:lnTo>
                    <a:cubicBezTo>
                      <a:pt x="0" y="32960"/>
                      <a:pt x="4726" y="21550"/>
                      <a:pt x="13138" y="13138"/>
                    </a:cubicBezTo>
                    <a:cubicBezTo>
                      <a:pt x="21550" y="4726"/>
                      <a:pt x="32960" y="0"/>
                      <a:pt x="44857" y="0"/>
                    </a:cubicBezTo>
                    <a:close/>
                  </a:path>
                </a:pathLst>
              </a:custGeom>
              <a:blipFill>
                <a:blip r:embed="rId3"/>
                <a:stretch>
                  <a:fillRect l="-340" r="-340"/>
                </a:stretch>
              </a:blipFill>
            </p:spPr>
            <p:txBody>
              <a:bodyPr/>
              <a:lstStyle/>
              <a:p>
                <a:endParaRPr lang="ja-JP" altLang="en-US"/>
              </a:p>
            </p:txBody>
          </p:sp>
        </p:grpSp>
        <p:sp>
          <p:nvSpPr>
            <p:cNvPr id="10" name="TextBox 10"/>
            <p:cNvSpPr txBox="1"/>
            <p:nvPr/>
          </p:nvSpPr>
          <p:spPr>
            <a:xfrm>
              <a:off x="0" y="4215919"/>
              <a:ext cx="5753100" cy="1141095"/>
            </a:xfrm>
            <a:prstGeom prst="rect">
              <a:avLst/>
            </a:prstGeom>
          </p:spPr>
          <p:txBody>
            <a:bodyPr lIns="0" tIns="0" rIns="0" bIns="0" rtlCol="0" anchor="t">
              <a:spAutoFit/>
            </a:bodyPr>
            <a:lstStyle/>
            <a:p>
              <a:pPr marL="0" lvl="0" indent="0" algn="l">
                <a:lnSpc>
                  <a:spcPts val="3360"/>
                </a:lnSpc>
              </a:pPr>
              <a:r>
                <a:rPr lang="en-US" sz="2400" b="1">
                  <a:solidFill>
                    <a:srgbClr val="537A7A"/>
                  </a:solidFill>
                  <a:latin typeface="Nyutro Sans Bold"/>
                  <a:ea typeface="Nyutro Sans Bold"/>
                  <a:cs typeface="Nyutro Sans Bold"/>
                  <a:sym typeface="Nyutro Sans Bold"/>
                </a:rPr>
                <a:t>腸の健康</a:t>
              </a:r>
              <a:r>
                <a:rPr lang="en-US" sz="2400">
                  <a:solidFill>
                    <a:srgbClr val="537A7A"/>
                  </a:solidFill>
                  <a:latin typeface="Nyutro Sans"/>
                  <a:ea typeface="Nyutro Sans"/>
                  <a:cs typeface="Nyutro Sans"/>
                  <a:sym typeface="Nyutro Sans"/>
                </a:rPr>
                <a:t>がメンタルに影響する。</a:t>
              </a:r>
            </a:p>
          </p:txBody>
        </p:sp>
        <p:sp>
          <p:nvSpPr>
            <p:cNvPr id="11" name="TextBox 11"/>
            <p:cNvSpPr txBox="1"/>
            <p:nvPr/>
          </p:nvSpPr>
          <p:spPr>
            <a:xfrm>
              <a:off x="0" y="3506628"/>
              <a:ext cx="5753100" cy="654050"/>
            </a:xfrm>
            <a:prstGeom prst="rect">
              <a:avLst/>
            </a:prstGeom>
          </p:spPr>
          <p:txBody>
            <a:bodyPr lIns="0" tIns="0" rIns="0" bIns="0" rtlCol="0" anchor="t">
              <a:spAutoFit/>
            </a:bodyPr>
            <a:lstStyle/>
            <a:p>
              <a:pPr marL="0" lvl="0" indent="0" algn="l">
                <a:lnSpc>
                  <a:spcPts val="3554"/>
                </a:lnSpc>
                <a:spcBef>
                  <a:spcPct val="0"/>
                </a:spcBef>
              </a:pPr>
              <a:r>
                <a:rPr lang="en-US" sz="2962" b="1" u="none" strike="noStrike">
                  <a:solidFill>
                    <a:srgbClr val="2F5061"/>
                  </a:solidFill>
                  <a:latin typeface="Nyutro Sans Bold"/>
                  <a:ea typeface="Nyutro Sans Bold"/>
                  <a:cs typeface="Nyutro Sans Bold"/>
                  <a:sym typeface="Nyutro Sans Bold"/>
                </a:rPr>
                <a:t>腸内細菌叢</a:t>
              </a:r>
            </a:p>
          </p:txBody>
        </p:sp>
      </p:grpSp>
      <p:grpSp>
        <p:nvGrpSpPr>
          <p:cNvPr id="12" name="Group 12"/>
          <p:cNvGrpSpPr/>
          <p:nvPr/>
        </p:nvGrpSpPr>
        <p:grpSpPr>
          <a:xfrm>
            <a:off x="6365081" y="5240540"/>
            <a:ext cx="4314825" cy="4063997"/>
            <a:chOff x="0" y="0"/>
            <a:chExt cx="5753100" cy="5418663"/>
          </a:xfrm>
        </p:grpSpPr>
        <p:grpSp>
          <p:nvGrpSpPr>
            <p:cNvPr id="13" name="Group 13"/>
            <p:cNvGrpSpPr/>
            <p:nvPr/>
          </p:nvGrpSpPr>
          <p:grpSpPr>
            <a:xfrm>
              <a:off x="0" y="0"/>
              <a:ext cx="5753100" cy="3207455"/>
              <a:chOff x="0" y="0"/>
              <a:chExt cx="891306" cy="496919"/>
            </a:xfrm>
          </p:grpSpPr>
          <p:sp>
            <p:nvSpPr>
              <p:cNvPr id="14" name="Freeform 14"/>
              <p:cNvSpPr/>
              <p:nvPr/>
            </p:nvSpPr>
            <p:spPr>
              <a:xfrm>
                <a:off x="0" y="0"/>
                <a:ext cx="891306" cy="496919"/>
              </a:xfrm>
              <a:custGeom>
                <a:avLst/>
                <a:gdLst/>
                <a:ahLst/>
                <a:cxnLst/>
                <a:rect l="l" t="t" r="r" b="b"/>
                <a:pathLst>
                  <a:path w="891306" h="496919">
                    <a:moveTo>
                      <a:pt x="44857" y="0"/>
                    </a:moveTo>
                    <a:lnTo>
                      <a:pt x="846449" y="0"/>
                    </a:lnTo>
                    <a:cubicBezTo>
                      <a:pt x="871223" y="0"/>
                      <a:pt x="891306" y="20083"/>
                      <a:pt x="891306" y="44857"/>
                    </a:cubicBezTo>
                    <a:lnTo>
                      <a:pt x="891306" y="452062"/>
                    </a:lnTo>
                    <a:cubicBezTo>
                      <a:pt x="891306" y="463959"/>
                      <a:pt x="886580" y="475368"/>
                      <a:pt x="878168" y="483781"/>
                    </a:cubicBezTo>
                    <a:cubicBezTo>
                      <a:pt x="869755" y="492193"/>
                      <a:pt x="858346" y="496919"/>
                      <a:pt x="846449" y="496919"/>
                    </a:cubicBezTo>
                    <a:lnTo>
                      <a:pt x="44857" y="496919"/>
                    </a:lnTo>
                    <a:cubicBezTo>
                      <a:pt x="20083" y="496919"/>
                      <a:pt x="0" y="476836"/>
                      <a:pt x="0" y="452062"/>
                    </a:cubicBezTo>
                    <a:lnTo>
                      <a:pt x="0" y="44857"/>
                    </a:lnTo>
                    <a:cubicBezTo>
                      <a:pt x="0" y="32960"/>
                      <a:pt x="4726" y="21550"/>
                      <a:pt x="13138" y="13138"/>
                    </a:cubicBezTo>
                    <a:cubicBezTo>
                      <a:pt x="21550" y="4726"/>
                      <a:pt x="32960" y="0"/>
                      <a:pt x="44857" y="0"/>
                    </a:cubicBezTo>
                    <a:close/>
                  </a:path>
                </a:pathLst>
              </a:custGeom>
              <a:blipFill>
                <a:blip r:embed="rId4"/>
                <a:stretch>
                  <a:fillRect l="-340" r="-340"/>
                </a:stretch>
              </a:blipFill>
            </p:spPr>
            <p:txBody>
              <a:bodyPr/>
              <a:lstStyle/>
              <a:p>
                <a:endParaRPr lang="ja-JP" altLang="en-US"/>
              </a:p>
            </p:txBody>
          </p:sp>
        </p:grpSp>
        <p:sp>
          <p:nvSpPr>
            <p:cNvPr id="15" name="TextBox 15"/>
            <p:cNvSpPr txBox="1"/>
            <p:nvPr/>
          </p:nvSpPr>
          <p:spPr>
            <a:xfrm>
              <a:off x="0" y="4239680"/>
              <a:ext cx="5753100" cy="1178983"/>
            </a:xfrm>
            <a:prstGeom prst="rect">
              <a:avLst/>
            </a:prstGeom>
          </p:spPr>
          <p:txBody>
            <a:bodyPr lIns="0" tIns="0" rIns="0" bIns="0" rtlCol="0" anchor="t">
              <a:spAutoFit/>
            </a:bodyPr>
            <a:lstStyle/>
            <a:p>
              <a:pPr marL="0" lvl="0" indent="0" algn="l">
                <a:lnSpc>
                  <a:spcPts val="3499"/>
                </a:lnSpc>
                <a:spcBef>
                  <a:spcPct val="0"/>
                </a:spcBef>
              </a:pPr>
              <a:r>
                <a:rPr lang="en-US" sz="2499" b="1" u="none" strike="noStrike">
                  <a:solidFill>
                    <a:srgbClr val="537A7A"/>
                  </a:solidFill>
                  <a:latin typeface="Nyutro Sans Bold"/>
                  <a:ea typeface="Nyutro Sans Bold"/>
                  <a:cs typeface="Nyutro Sans Bold"/>
                  <a:sym typeface="Nyutro Sans Bold"/>
                </a:rPr>
                <a:t>ストレスホルモン</a:t>
              </a:r>
              <a:r>
                <a:rPr lang="en-US" sz="2499" u="none" strike="noStrike">
                  <a:solidFill>
                    <a:srgbClr val="537A7A"/>
                  </a:solidFill>
                  <a:latin typeface="Nyutro Sans"/>
                  <a:ea typeface="Nyutro Sans"/>
                  <a:cs typeface="Nyutro Sans"/>
                  <a:sym typeface="Nyutro Sans"/>
                </a:rPr>
                <a:t>の不均衡が影響する。</a:t>
              </a:r>
            </a:p>
          </p:txBody>
        </p:sp>
        <p:sp>
          <p:nvSpPr>
            <p:cNvPr id="16" name="TextBox 16"/>
            <p:cNvSpPr txBox="1"/>
            <p:nvPr/>
          </p:nvSpPr>
          <p:spPr>
            <a:xfrm>
              <a:off x="0" y="3524250"/>
              <a:ext cx="5753100" cy="654050"/>
            </a:xfrm>
            <a:prstGeom prst="rect">
              <a:avLst/>
            </a:prstGeom>
          </p:spPr>
          <p:txBody>
            <a:bodyPr lIns="0" tIns="0" rIns="0" bIns="0" rtlCol="0" anchor="t">
              <a:spAutoFit/>
            </a:bodyPr>
            <a:lstStyle/>
            <a:p>
              <a:pPr marL="0" lvl="0" indent="0" algn="l">
                <a:lnSpc>
                  <a:spcPts val="3554"/>
                </a:lnSpc>
                <a:spcBef>
                  <a:spcPct val="0"/>
                </a:spcBef>
              </a:pPr>
              <a:r>
                <a:rPr lang="en-US" sz="2962" b="1" u="none" strike="noStrike">
                  <a:solidFill>
                    <a:srgbClr val="2F5061"/>
                  </a:solidFill>
                  <a:latin typeface="Nyutro Sans Bold"/>
                  <a:ea typeface="Nyutro Sans Bold"/>
                  <a:cs typeface="Nyutro Sans Bold"/>
                  <a:sym typeface="Nyutro Sans Bold"/>
                </a:rPr>
                <a:t>HPA軸異常</a:t>
              </a:r>
            </a:p>
          </p:txBody>
        </p:sp>
      </p:grpSp>
      <p:grpSp>
        <p:nvGrpSpPr>
          <p:cNvPr id="17" name="Group 17"/>
          <p:cNvGrpSpPr/>
          <p:nvPr/>
        </p:nvGrpSpPr>
        <p:grpSpPr>
          <a:xfrm>
            <a:off x="12063412" y="666750"/>
            <a:ext cx="4314825" cy="4063997"/>
            <a:chOff x="0" y="0"/>
            <a:chExt cx="5753100" cy="5418663"/>
          </a:xfrm>
        </p:grpSpPr>
        <p:grpSp>
          <p:nvGrpSpPr>
            <p:cNvPr id="18" name="Group 18"/>
            <p:cNvGrpSpPr/>
            <p:nvPr/>
          </p:nvGrpSpPr>
          <p:grpSpPr>
            <a:xfrm>
              <a:off x="0" y="0"/>
              <a:ext cx="5753100" cy="3207455"/>
              <a:chOff x="0" y="0"/>
              <a:chExt cx="891306" cy="496919"/>
            </a:xfrm>
          </p:grpSpPr>
          <p:sp>
            <p:nvSpPr>
              <p:cNvPr id="19" name="Freeform 19"/>
              <p:cNvSpPr/>
              <p:nvPr/>
            </p:nvSpPr>
            <p:spPr>
              <a:xfrm>
                <a:off x="0" y="0"/>
                <a:ext cx="891306" cy="496919"/>
              </a:xfrm>
              <a:custGeom>
                <a:avLst/>
                <a:gdLst/>
                <a:ahLst/>
                <a:cxnLst/>
                <a:rect l="l" t="t" r="r" b="b"/>
                <a:pathLst>
                  <a:path w="891306" h="496919">
                    <a:moveTo>
                      <a:pt x="44857" y="0"/>
                    </a:moveTo>
                    <a:lnTo>
                      <a:pt x="846449" y="0"/>
                    </a:lnTo>
                    <a:cubicBezTo>
                      <a:pt x="871223" y="0"/>
                      <a:pt x="891306" y="20083"/>
                      <a:pt x="891306" y="44857"/>
                    </a:cubicBezTo>
                    <a:lnTo>
                      <a:pt x="891306" y="452062"/>
                    </a:lnTo>
                    <a:cubicBezTo>
                      <a:pt x="891306" y="463959"/>
                      <a:pt x="886580" y="475368"/>
                      <a:pt x="878168" y="483781"/>
                    </a:cubicBezTo>
                    <a:cubicBezTo>
                      <a:pt x="869755" y="492193"/>
                      <a:pt x="858346" y="496919"/>
                      <a:pt x="846449" y="496919"/>
                    </a:cubicBezTo>
                    <a:lnTo>
                      <a:pt x="44857" y="496919"/>
                    </a:lnTo>
                    <a:cubicBezTo>
                      <a:pt x="20083" y="496919"/>
                      <a:pt x="0" y="476836"/>
                      <a:pt x="0" y="452062"/>
                    </a:cubicBezTo>
                    <a:lnTo>
                      <a:pt x="0" y="44857"/>
                    </a:lnTo>
                    <a:cubicBezTo>
                      <a:pt x="0" y="32960"/>
                      <a:pt x="4726" y="21550"/>
                      <a:pt x="13138" y="13138"/>
                    </a:cubicBezTo>
                    <a:cubicBezTo>
                      <a:pt x="21550" y="4726"/>
                      <a:pt x="32960" y="0"/>
                      <a:pt x="44857" y="0"/>
                    </a:cubicBezTo>
                    <a:close/>
                  </a:path>
                </a:pathLst>
              </a:custGeom>
              <a:blipFill>
                <a:blip r:embed="rId5"/>
                <a:stretch>
                  <a:fillRect l="-340" r="-340"/>
                </a:stretch>
              </a:blipFill>
            </p:spPr>
            <p:txBody>
              <a:bodyPr/>
              <a:lstStyle/>
              <a:p>
                <a:endParaRPr lang="ja-JP" altLang="en-US"/>
              </a:p>
            </p:txBody>
          </p:sp>
        </p:grpSp>
        <p:sp>
          <p:nvSpPr>
            <p:cNvPr id="20" name="TextBox 20"/>
            <p:cNvSpPr txBox="1"/>
            <p:nvPr/>
          </p:nvSpPr>
          <p:spPr>
            <a:xfrm>
              <a:off x="0" y="4239680"/>
              <a:ext cx="5753100" cy="1178983"/>
            </a:xfrm>
            <a:prstGeom prst="rect">
              <a:avLst/>
            </a:prstGeom>
          </p:spPr>
          <p:txBody>
            <a:bodyPr lIns="0" tIns="0" rIns="0" bIns="0" rtlCol="0" anchor="t">
              <a:spAutoFit/>
            </a:bodyPr>
            <a:lstStyle/>
            <a:p>
              <a:pPr marL="0" lvl="0" indent="0" algn="l">
                <a:lnSpc>
                  <a:spcPts val="3499"/>
                </a:lnSpc>
                <a:spcBef>
                  <a:spcPct val="0"/>
                </a:spcBef>
              </a:pPr>
              <a:r>
                <a:rPr lang="en-US" sz="2499" u="none" strike="noStrike">
                  <a:solidFill>
                    <a:srgbClr val="2F5061"/>
                  </a:solidFill>
                  <a:latin typeface="Nyutro Sans"/>
                  <a:ea typeface="Nyutro Sans"/>
                  <a:cs typeface="Nyutro Sans"/>
                  <a:sym typeface="Nyutro Sans"/>
                </a:rPr>
                <a:t>中枢神経系</a:t>
              </a:r>
              <a:r>
                <a:rPr lang="en-US" sz="2499" b="1" u="none" strike="noStrike">
                  <a:solidFill>
                    <a:srgbClr val="2F5061"/>
                  </a:solidFill>
                  <a:latin typeface="Nyutro Sans Bold"/>
                  <a:ea typeface="Nyutro Sans Bold"/>
                  <a:cs typeface="Nyutro Sans Bold"/>
                  <a:sym typeface="Nyutro Sans Bold"/>
                </a:rPr>
                <a:t>の直接的影響</a:t>
              </a:r>
              <a:r>
                <a:rPr lang="en-US" sz="2499" u="none" strike="noStrike">
                  <a:solidFill>
                    <a:srgbClr val="2F5061"/>
                  </a:solidFill>
                  <a:latin typeface="Nyutro Sans"/>
                  <a:ea typeface="Nyutro Sans"/>
                  <a:cs typeface="Nyutro Sans"/>
                  <a:sym typeface="Nyutro Sans"/>
                </a:rPr>
                <a:t>を持つ。</a:t>
              </a:r>
            </a:p>
          </p:txBody>
        </p:sp>
        <p:sp>
          <p:nvSpPr>
            <p:cNvPr id="21" name="TextBox 21"/>
            <p:cNvSpPr txBox="1"/>
            <p:nvPr/>
          </p:nvSpPr>
          <p:spPr>
            <a:xfrm>
              <a:off x="0" y="3524250"/>
              <a:ext cx="5753100" cy="654050"/>
            </a:xfrm>
            <a:prstGeom prst="rect">
              <a:avLst/>
            </a:prstGeom>
          </p:spPr>
          <p:txBody>
            <a:bodyPr lIns="0" tIns="0" rIns="0" bIns="0" rtlCol="0" anchor="t">
              <a:spAutoFit/>
            </a:bodyPr>
            <a:lstStyle/>
            <a:p>
              <a:pPr marL="0" lvl="0" indent="0" algn="l">
                <a:lnSpc>
                  <a:spcPts val="3554"/>
                </a:lnSpc>
                <a:spcBef>
                  <a:spcPct val="0"/>
                </a:spcBef>
              </a:pPr>
              <a:r>
                <a:rPr lang="en-US" sz="2962" b="1" u="none" strike="noStrike">
                  <a:solidFill>
                    <a:srgbClr val="2F5061"/>
                  </a:solidFill>
                  <a:latin typeface="Nyutro Sans Bold"/>
                  <a:ea typeface="Nyutro Sans Bold"/>
                  <a:cs typeface="Nyutro Sans Bold"/>
                  <a:sym typeface="Nyutro Sans Bold"/>
                </a:rPr>
                <a:t>神経炎症</a:t>
              </a:r>
            </a:p>
          </p:txBody>
        </p:sp>
      </p:grpSp>
      <p:grpSp>
        <p:nvGrpSpPr>
          <p:cNvPr id="22" name="Group 22"/>
          <p:cNvGrpSpPr/>
          <p:nvPr/>
        </p:nvGrpSpPr>
        <p:grpSpPr>
          <a:xfrm>
            <a:off x="12063412" y="5240540"/>
            <a:ext cx="4314825" cy="4017760"/>
            <a:chOff x="0" y="0"/>
            <a:chExt cx="5753100" cy="5357014"/>
          </a:xfrm>
        </p:grpSpPr>
        <p:grpSp>
          <p:nvGrpSpPr>
            <p:cNvPr id="23" name="Group 23"/>
            <p:cNvGrpSpPr/>
            <p:nvPr/>
          </p:nvGrpSpPr>
          <p:grpSpPr>
            <a:xfrm>
              <a:off x="0" y="0"/>
              <a:ext cx="5753100" cy="3207455"/>
              <a:chOff x="0" y="0"/>
              <a:chExt cx="891306" cy="496919"/>
            </a:xfrm>
          </p:grpSpPr>
          <p:sp>
            <p:nvSpPr>
              <p:cNvPr id="24" name="Freeform 24"/>
              <p:cNvSpPr/>
              <p:nvPr/>
            </p:nvSpPr>
            <p:spPr>
              <a:xfrm>
                <a:off x="0" y="0"/>
                <a:ext cx="891306" cy="496919"/>
              </a:xfrm>
              <a:custGeom>
                <a:avLst/>
                <a:gdLst/>
                <a:ahLst/>
                <a:cxnLst/>
                <a:rect l="l" t="t" r="r" b="b"/>
                <a:pathLst>
                  <a:path w="891306" h="496919">
                    <a:moveTo>
                      <a:pt x="44857" y="0"/>
                    </a:moveTo>
                    <a:lnTo>
                      <a:pt x="846449" y="0"/>
                    </a:lnTo>
                    <a:cubicBezTo>
                      <a:pt x="871223" y="0"/>
                      <a:pt x="891306" y="20083"/>
                      <a:pt x="891306" y="44857"/>
                    </a:cubicBezTo>
                    <a:lnTo>
                      <a:pt x="891306" y="452062"/>
                    </a:lnTo>
                    <a:cubicBezTo>
                      <a:pt x="891306" y="463959"/>
                      <a:pt x="886580" y="475368"/>
                      <a:pt x="878168" y="483781"/>
                    </a:cubicBezTo>
                    <a:cubicBezTo>
                      <a:pt x="869755" y="492193"/>
                      <a:pt x="858346" y="496919"/>
                      <a:pt x="846449" y="496919"/>
                    </a:cubicBezTo>
                    <a:lnTo>
                      <a:pt x="44857" y="496919"/>
                    </a:lnTo>
                    <a:cubicBezTo>
                      <a:pt x="20083" y="496919"/>
                      <a:pt x="0" y="476836"/>
                      <a:pt x="0" y="452062"/>
                    </a:cubicBezTo>
                    <a:lnTo>
                      <a:pt x="0" y="44857"/>
                    </a:lnTo>
                    <a:cubicBezTo>
                      <a:pt x="0" y="32960"/>
                      <a:pt x="4726" y="21550"/>
                      <a:pt x="13138" y="13138"/>
                    </a:cubicBezTo>
                    <a:cubicBezTo>
                      <a:pt x="21550" y="4726"/>
                      <a:pt x="32960" y="0"/>
                      <a:pt x="44857" y="0"/>
                    </a:cubicBezTo>
                    <a:close/>
                  </a:path>
                </a:pathLst>
              </a:custGeom>
              <a:blipFill>
                <a:blip r:embed="rId6"/>
                <a:stretch>
                  <a:fillRect l="-340" r="-340"/>
                </a:stretch>
              </a:blipFill>
            </p:spPr>
            <p:txBody>
              <a:bodyPr/>
              <a:lstStyle/>
              <a:p>
                <a:endParaRPr lang="ja-JP" altLang="en-US"/>
              </a:p>
            </p:txBody>
          </p:sp>
        </p:grpSp>
        <p:sp>
          <p:nvSpPr>
            <p:cNvPr id="25" name="TextBox 25"/>
            <p:cNvSpPr txBox="1"/>
            <p:nvPr/>
          </p:nvSpPr>
          <p:spPr>
            <a:xfrm>
              <a:off x="0" y="4215919"/>
              <a:ext cx="5753100" cy="1141095"/>
            </a:xfrm>
            <a:prstGeom prst="rect">
              <a:avLst/>
            </a:prstGeom>
          </p:spPr>
          <p:txBody>
            <a:bodyPr lIns="0" tIns="0" rIns="0" bIns="0" rtlCol="0" anchor="t">
              <a:spAutoFit/>
            </a:bodyPr>
            <a:lstStyle/>
            <a:p>
              <a:pPr marL="0" lvl="0" indent="0" algn="l">
                <a:lnSpc>
                  <a:spcPts val="3360"/>
                </a:lnSpc>
              </a:pPr>
              <a:r>
                <a:rPr lang="en-US" sz="2400" b="1">
                  <a:solidFill>
                    <a:srgbClr val="537A7A"/>
                  </a:solidFill>
                  <a:latin typeface="Nyutro Sans Bold"/>
                  <a:ea typeface="Nyutro Sans Bold"/>
                  <a:cs typeface="Nyutro Sans Bold"/>
                  <a:sym typeface="Nyutro Sans Bold"/>
                </a:rPr>
                <a:t>エネルギー不足</a:t>
              </a:r>
              <a:r>
                <a:rPr lang="en-US" sz="2400">
                  <a:solidFill>
                    <a:srgbClr val="537A7A"/>
                  </a:solidFill>
                  <a:latin typeface="Nyutro Sans"/>
                  <a:ea typeface="Nyutro Sans"/>
                  <a:cs typeface="Nyutro Sans"/>
                  <a:sym typeface="Nyutro Sans"/>
                </a:rPr>
                <a:t>がうつを助長する。</a:t>
              </a:r>
            </a:p>
          </p:txBody>
        </p:sp>
        <p:sp>
          <p:nvSpPr>
            <p:cNvPr id="26" name="TextBox 26"/>
            <p:cNvSpPr txBox="1"/>
            <p:nvPr/>
          </p:nvSpPr>
          <p:spPr>
            <a:xfrm>
              <a:off x="0" y="3506628"/>
              <a:ext cx="5753100" cy="654050"/>
            </a:xfrm>
            <a:prstGeom prst="rect">
              <a:avLst/>
            </a:prstGeom>
          </p:spPr>
          <p:txBody>
            <a:bodyPr lIns="0" tIns="0" rIns="0" bIns="0" rtlCol="0" anchor="t">
              <a:spAutoFit/>
            </a:bodyPr>
            <a:lstStyle/>
            <a:p>
              <a:pPr marL="0" lvl="0" indent="0" algn="l">
                <a:lnSpc>
                  <a:spcPts val="3554"/>
                </a:lnSpc>
                <a:spcBef>
                  <a:spcPct val="0"/>
                </a:spcBef>
              </a:pPr>
              <a:r>
                <a:rPr lang="en-US" sz="2962" b="1" u="none" strike="noStrike">
                  <a:solidFill>
                    <a:srgbClr val="2F5061"/>
                  </a:solidFill>
                  <a:latin typeface="Nyutro Sans Bold"/>
                  <a:ea typeface="Nyutro Sans Bold"/>
                  <a:cs typeface="Nyutro Sans Bold"/>
                  <a:sym typeface="Nyutro Sans Bold"/>
                </a:rPr>
                <a:t>ミトコンドリア</a:t>
              </a:r>
            </a:p>
          </p:txBody>
        </p:sp>
      </p:grpSp>
      <p:sp>
        <p:nvSpPr>
          <p:cNvPr id="27" name="TextBox 27"/>
          <p:cNvSpPr txBox="1"/>
          <p:nvPr/>
        </p:nvSpPr>
        <p:spPr>
          <a:xfrm>
            <a:off x="803227" y="1432693"/>
            <a:ext cx="5351932" cy="5478383"/>
          </a:xfrm>
          <a:prstGeom prst="rect">
            <a:avLst/>
          </a:prstGeom>
        </p:spPr>
        <p:txBody>
          <a:bodyPr lIns="0" tIns="0" rIns="0" bIns="0" rtlCol="0" anchor="t">
            <a:spAutoFit/>
          </a:bodyPr>
          <a:lstStyle/>
          <a:p>
            <a:pPr algn="just">
              <a:lnSpc>
                <a:spcPts val="5335"/>
              </a:lnSpc>
            </a:pPr>
            <a:r>
              <a:rPr lang="en-US" sz="3811" b="1">
                <a:solidFill>
                  <a:srgbClr val="000000"/>
                </a:solidFill>
                <a:latin typeface="Raleway Bold"/>
                <a:ea typeface="Raleway Bold"/>
                <a:cs typeface="Raleway Bold"/>
                <a:sym typeface="Raleway Bold"/>
              </a:rPr>
              <a:t>コロナウイルスによってうつ病の発生機序</a:t>
            </a:r>
          </a:p>
          <a:p>
            <a:pPr algn="just">
              <a:lnSpc>
                <a:spcPts val="5144"/>
              </a:lnSpc>
            </a:pPr>
            <a:endParaRPr lang="en-US" sz="3811" b="1">
              <a:solidFill>
                <a:srgbClr val="000000"/>
              </a:solidFill>
              <a:latin typeface="Raleway Bold"/>
              <a:ea typeface="Raleway Bold"/>
              <a:cs typeface="Raleway Bold"/>
              <a:sym typeface="Raleway Bold"/>
            </a:endParaRPr>
          </a:p>
          <a:p>
            <a:pPr algn="just">
              <a:lnSpc>
                <a:spcPts val="5527"/>
              </a:lnSpc>
            </a:pPr>
            <a:endParaRPr lang="en-US" sz="3811" b="1">
              <a:solidFill>
                <a:srgbClr val="000000"/>
              </a:solidFill>
              <a:latin typeface="Raleway Bold"/>
              <a:ea typeface="Raleway Bold"/>
              <a:cs typeface="Raleway Bold"/>
              <a:sym typeface="Raleway Bold"/>
            </a:endParaRPr>
          </a:p>
          <a:p>
            <a:pPr algn="just">
              <a:lnSpc>
                <a:spcPts val="5527"/>
              </a:lnSpc>
            </a:pPr>
            <a:endParaRPr lang="en-US" sz="3811" b="1">
              <a:solidFill>
                <a:srgbClr val="000000"/>
              </a:solidFill>
              <a:latin typeface="Raleway Bold"/>
              <a:ea typeface="Raleway Bold"/>
              <a:cs typeface="Raleway Bold"/>
              <a:sym typeface="Raleway Bold"/>
            </a:endParaRPr>
          </a:p>
          <a:p>
            <a:pPr algn="just">
              <a:lnSpc>
                <a:spcPts val="5527"/>
              </a:lnSpc>
            </a:pPr>
            <a:endParaRPr lang="en-US" sz="3811" b="1">
              <a:solidFill>
                <a:srgbClr val="000000"/>
              </a:solidFill>
              <a:latin typeface="Raleway Bold"/>
              <a:ea typeface="Raleway Bold"/>
              <a:cs typeface="Raleway Bold"/>
              <a:sym typeface="Raleway Bold"/>
            </a:endParaRPr>
          </a:p>
          <a:p>
            <a:pPr algn="just">
              <a:lnSpc>
                <a:spcPts val="5527"/>
              </a:lnSpc>
            </a:pPr>
            <a:endParaRPr lang="en-US" sz="3811" b="1">
              <a:solidFill>
                <a:srgbClr val="000000"/>
              </a:solidFill>
              <a:latin typeface="Raleway Bold"/>
              <a:ea typeface="Raleway Bold"/>
              <a:cs typeface="Raleway Bold"/>
              <a:sym typeface="Raleway Bold"/>
            </a:endParaRPr>
          </a:p>
          <a:p>
            <a:pPr algn="just">
              <a:lnSpc>
                <a:spcPts val="5527"/>
              </a:lnSpc>
            </a:pPr>
            <a:endParaRPr lang="en-US" sz="3811" b="1">
              <a:solidFill>
                <a:srgbClr val="000000"/>
              </a:solidFill>
              <a:latin typeface="Raleway Bold"/>
              <a:ea typeface="Raleway Bold"/>
              <a:cs typeface="Raleway Bold"/>
              <a:sym typeface="Raleway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3A4D"/>
        </a:solidFill>
        <a:effectLst/>
      </p:bgPr>
    </p:bg>
    <p:spTree>
      <p:nvGrpSpPr>
        <p:cNvPr id="1" name=""/>
        <p:cNvGrpSpPr/>
        <p:nvPr/>
      </p:nvGrpSpPr>
      <p:grpSpPr>
        <a:xfrm>
          <a:off x="0" y="0"/>
          <a:ext cx="0" cy="0"/>
          <a:chOff x="0" y="0"/>
          <a:chExt cx="0" cy="0"/>
        </a:xfrm>
      </p:grpSpPr>
      <p:sp>
        <p:nvSpPr>
          <p:cNvPr id="2" name="TextBox 2"/>
          <p:cNvSpPr txBox="1"/>
          <p:nvPr/>
        </p:nvSpPr>
        <p:spPr>
          <a:xfrm>
            <a:off x="666750" y="1901189"/>
            <a:ext cx="6886575" cy="7719061"/>
          </a:xfrm>
          <a:prstGeom prst="rect">
            <a:avLst/>
          </a:prstGeom>
        </p:spPr>
        <p:txBody>
          <a:bodyPr lIns="0" tIns="0" rIns="0" bIns="0" rtlCol="0" anchor="t">
            <a:spAutoFit/>
          </a:bodyPr>
          <a:lstStyle/>
          <a:p>
            <a:pPr marL="777234" lvl="1" indent="-388617" algn="l">
              <a:lnSpc>
                <a:spcPts val="5039"/>
              </a:lnSpc>
              <a:buFont typeface="Arial"/>
              <a:buChar char="•"/>
            </a:pPr>
            <a:r>
              <a:rPr lang="en-US" sz="3599" u="none" strike="noStrike">
                <a:solidFill>
                  <a:srgbClr val="F0F4F8"/>
                </a:solidFill>
                <a:latin typeface="Nyutro Sans"/>
                <a:ea typeface="Nyutro Sans"/>
                <a:cs typeface="Nyutro Sans"/>
                <a:sym typeface="Nyutro Sans"/>
              </a:rPr>
              <a:t>慢性ストレスがグリア細胞を活性化</a:t>
            </a:r>
          </a:p>
          <a:p>
            <a:pPr marL="777234" lvl="1" indent="-388617" algn="l">
              <a:lnSpc>
                <a:spcPts val="5039"/>
              </a:lnSpc>
              <a:buFont typeface="Arial"/>
              <a:buChar char="•"/>
            </a:pPr>
            <a:r>
              <a:rPr lang="en-US" sz="3599" u="none" strike="noStrike">
                <a:solidFill>
                  <a:srgbClr val="F0F4F8"/>
                </a:solidFill>
                <a:latin typeface="Nyutro Sans"/>
                <a:ea typeface="Nyutro Sans"/>
                <a:cs typeface="Nyutro Sans"/>
                <a:sym typeface="Nyutro Sans"/>
              </a:rPr>
              <a:t>炎症性サイトカインが放出</a:t>
            </a:r>
          </a:p>
          <a:p>
            <a:pPr marL="777234" lvl="1" indent="-388617" algn="l">
              <a:lnSpc>
                <a:spcPts val="5039"/>
              </a:lnSpc>
              <a:buFont typeface="Arial"/>
              <a:buChar char="•"/>
            </a:pPr>
            <a:r>
              <a:rPr lang="en-US" sz="3599" u="none" strike="noStrike">
                <a:solidFill>
                  <a:srgbClr val="F0F4F8"/>
                </a:solidFill>
                <a:latin typeface="Nyutro Sans"/>
                <a:ea typeface="Nyutro Sans"/>
                <a:cs typeface="Nyutro Sans"/>
                <a:sym typeface="Nyutro Sans"/>
              </a:rPr>
              <a:t>神経細胞機能障害やうつ病に関与</a:t>
            </a:r>
          </a:p>
          <a:p>
            <a:pPr marL="777234" lvl="1" indent="-388617" algn="l">
              <a:lnSpc>
                <a:spcPts val="5039"/>
              </a:lnSpc>
              <a:buFont typeface="Arial"/>
              <a:buChar char="•"/>
            </a:pPr>
            <a:r>
              <a:rPr lang="en-US" sz="3599" u="none" strike="noStrike">
                <a:solidFill>
                  <a:srgbClr val="F0F4F8"/>
                </a:solidFill>
                <a:latin typeface="Nyutro Sans"/>
                <a:ea typeface="Nyutro Sans"/>
                <a:cs typeface="Nyutro Sans"/>
                <a:sym typeface="Nyutro Sans"/>
              </a:rPr>
              <a:t>キヌレニン経路が活性化し神経毒性物質が増加</a:t>
            </a:r>
          </a:p>
          <a:p>
            <a:pPr marL="777234" lvl="1" indent="-388617" algn="l">
              <a:lnSpc>
                <a:spcPts val="5039"/>
              </a:lnSpc>
              <a:buFont typeface="Arial"/>
              <a:buChar char="•"/>
            </a:pPr>
            <a:r>
              <a:rPr lang="en-US" sz="3599" u="none" strike="noStrike">
                <a:solidFill>
                  <a:srgbClr val="F0F4F8"/>
                </a:solidFill>
                <a:latin typeface="Nyutro Sans"/>
                <a:ea typeface="Nyutro Sans"/>
                <a:cs typeface="Nyutro Sans"/>
                <a:sym typeface="Nyutro Sans"/>
              </a:rPr>
              <a:t>グリア細胞の障害がうつ病に影響</a:t>
            </a:r>
          </a:p>
          <a:p>
            <a:pPr marL="777234" lvl="1" indent="-388617" algn="l">
              <a:lnSpc>
                <a:spcPts val="5039"/>
              </a:lnSpc>
              <a:buFont typeface="Arial"/>
              <a:buChar char="•"/>
            </a:pPr>
            <a:r>
              <a:rPr lang="en-US" sz="3599" u="none" strike="noStrike">
                <a:solidFill>
                  <a:srgbClr val="F0F4F8"/>
                </a:solidFill>
                <a:latin typeface="Nyutro Sans"/>
                <a:ea typeface="Nyutro Sans"/>
                <a:cs typeface="Nyutro Sans"/>
                <a:sym typeface="Nyutro Sans"/>
              </a:rPr>
              <a:t>ケタミンはNMDA受容体を阻害</a:t>
            </a:r>
          </a:p>
          <a:p>
            <a:pPr marL="777234" lvl="1" indent="-388617" algn="l">
              <a:lnSpc>
                <a:spcPts val="5039"/>
              </a:lnSpc>
              <a:buFont typeface="Arial"/>
              <a:buChar char="•"/>
            </a:pPr>
            <a:r>
              <a:rPr lang="en-US" sz="3599" u="none" strike="noStrike">
                <a:solidFill>
                  <a:srgbClr val="F0F4F8"/>
                </a:solidFill>
                <a:latin typeface="Nyutro Sans"/>
                <a:ea typeface="Nyutro Sans"/>
                <a:cs typeface="Nyutro Sans"/>
                <a:sym typeface="Nyutro Sans"/>
              </a:rPr>
              <a:t>BDNF増加やmTOR経路活性化</a:t>
            </a:r>
          </a:p>
        </p:txBody>
      </p:sp>
      <p:sp>
        <p:nvSpPr>
          <p:cNvPr id="3" name="TextBox 3"/>
          <p:cNvSpPr txBox="1"/>
          <p:nvPr/>
        </p:nvSpPr>
        <p:spPr>
          <a:xfrm>
            <a:off x="666750" y="742950"/>
            <a:ext cx="6886575" cy="1295400"/>
          </a:xfrm>
          <a:prstGeom prst="rect">
            <a:avLst/>
          </a:prstGeom>
        </p:spPr>
        <p:txBody>
          <a:bodyPr lIns="0" tIns="0" rIns="0" bIns="0" rtlCol="0" anchor="t">
            <a:spAutoFit/>
          </a:bodyPr>
          <a:lstStyle/>
          <a:p>
            <a:pPr marL="0" lvl="0" indent="0" algn="l">
              <a:lnSpc>
                <a:spcPts val="8100"/>
              </a:lnSpc>
              <a:spcBef>
                <a:spcPct val="0"/>
              </a:spcBef>
            </a:pPr>
            <a:r>
              <a:rPr lang="en-US" sz="9000" b="1" u="none" strike="noStrike" spc="-89">
                <a:solidFill>
                  <a:srgbClr val="F0F4F8"/>
                </a:solidFill>
                <a:latin typeface="Nyutro Sans Heavy"/>
                <a:ea typeface="Nyutro Sans Heavy"/>
                <a:cs typeface="Nyutro Sans Heavy"/>
                <a:sym typeface="Nyutro Sans Heavy"/>
              </a:rPr>
              <a:t>神経炎症</a:t>
            </a:r>
          </a:p>
        </p:txBody>
      </p:sp>
      <p:grpSp>
        <p:nvGrpSpPr>
          <p:cNvPr id="4" name="Group 4"/>
          <p:cNvGrpSpPr/>
          <p:nvPr/>
        </p:nvGrpSpPr>
        <p:grpSpPr>
          <a:xfrm>
            <a:off x="9296400" y="666750"/>
            <a:ext cx="8324853" cy="8953542"/>
            <a:chOff x="0" y="0"/>
            <a:chExt cx="2576172" cy="2770723"/>
          </a:xfrm>
        </p:grpSpPr>
        <p:sp>
          <p:nvSpPr>
            <p:cNvPr id="5" name="Freeform 5"/>
            <p:cNvSpPr/>
            <p:nvPr/>
          </p:nvSpPr>
          <p:spPr>
            <a:xfrm>
              <a:off x="0" y="0"/>
              <a:ext cx="2576172" cy="2770723"/>
            </a:xfrm>
            <a:custGeom>
              <a:avLst/>
              <a:gdLst/>
              <a:ahLst/>
              <a:cxnLst/>
              <a:rect l="l" t="t" r="r" b="b"/>
              <a:pathLst>
                <a:path w="2576172" h="2770723">
                  <a:moveTo>
                    <a:pt x="2088730" y="0"/>
                  </a:moveTo>
                  <a:lnTo>
                    <a:pt x="177673" y="0"/>
                  </a:lnTo>
                  <a:cubicBezTo>
                    <a:pt x="79547" y="0"/>
                    <a:pt x="0" y="79547"/>
                    <a:pt x="0" y="177673"/>
                  </a:cubicBezTo>
                  <a:lnTo>
                    <a:pt x="0" y="2593050"/>
                  </a:lnTo>
                  <a:cubicBezTo>
                    <a:pt x="0" y="2691176"/>
                    <a:pt x="79547" y="2770723"/>
                    <a:pt x="177673" y="2770723"/>
                  </a:cubicBezTo>
                  <a:lnTo>
                    <a:pt x="2398500" y="2770723"/>
                  </a:lnTo>
                  <a:cubicBezTo>
                    <a:pt x="2496626" y="2770723"/>
                    <a:pt x="2576172" y="2691176"/>
                    <a:pt x="2576172" y="2593050"/>
                  </a:cubicBezTo>
                  <a:lnTo>
                    <a:pt x="2576172" y="523958"/>
                  </a:lnTo>
                  <a:cubicBezTo>
                    <a:pt x="2576172" y="480251"/>
                    <a:pt x="2560063" y="438079"/>
                    <a:pt x="2530924" y="405503"/>
                  </a:cubicBezTo>
                  <a:lnTo>
                    <a:pt x="2221146" y="59214"/>
                  </a:lnTo>
                  <a:cubicBezTo>
                    <a:pt x="2187442" y="21536"/>
                    <a:pt x="2139283" y="0"/>
                    <a:pt x="2088730" y="0"/>
                  </a:cubicBezTo>
                  <a:close/>
                </a:path>
              </a:pathLst>
            </a:custGeom>
            <a:blipFill>
              <a:blip r:embed="rId2"/>
              <a:stretch>
                <a:fillRect t="-258" b="-258"/>
              </a:stretch>
            </a:blipFill>
          </p:spPr>
          <p:txBody>
            <a:bodyPr/>
            <a:lstStyle/>
            <a:p>
              <a:endParaRPr lang="ja-JP" altLang="en-US"/>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2" name="AutoShape 2"/>
          <p:cNvSpPr/>
          <p:nvPr/>
        </p:nvSpPr>
        <p:spPr>
          <a:xfrm>
            <a:off x="271999" y="3818402"/>
            <a:ext cx="7908899" cy="662549"/>
          </a:xfrm>
          <a:prstGeom prst="rect">
            <a:avLst/>
          </a:prstGeom>
          <a:solidFill>
            <a:srgbClr val="0A0A0A"/>
          </a:solidFill>
        </p:spPr>
        <p:txBody>
          <a:bodyPr/>
          <a:lstStyle/>
          <a:p>
            <a:endParaRPr lang="ja-JP" altLang="en-US"/>
          </a:p>
        </p:txBody>
      </p:sp>
      <p:sp>
        <p:nvSpPr>
          <p:cNvPr id="3" name="AutoShape 3"/>
          <p:cNvSpPr/>
          <p:nvPr/>
        </p:nvSpPr>
        <p:spPr>
          <a:xfrm>
            <a:off x="271999" y="4480951"/>
            <a:ext cx="7908899" cy="662549"/>
          </a:xfrm>
          <a:prstGeom prst="rect">
            <a:avLst/>
          </a:prstGeom>
          <a:solidFill>
            <a:srgbClr val="0A0A0A"/>
          </a:solidFill>
        </p:spPr>
        <p:txBody>
          <a:bodyPr/>
          <a:lstStyle/>
          <a:p>
            <a:endParaRPr lang="ja-JP" altLang="en-US"/>
          </a:p>
        </p:txBody>
      </p:sp>
      <p:sp>
        <p:nvSpPr>
          <p:cNvPr id="4" name="AutoShape 4"/>
          <p:cNvSpPr/>
          <p:nvPr/>
        </p:nvSpPr>
        <p:spPr>
          <a:xfrm>
            <a:off x="271999" y="5143500"/>
            <a:ext cx="7908899" cy="662549"/>
          </a:xfrm>
          <a:prstGeom prst="rect">
            <a:avLst/>
          </a:prstGeom>
          <a:solidFill>
            <a:srgbClr val="0A0A0A"/>
          </a:solidFill>
        </p:spPr>
        <p:txBody>
          <a:bodyPr/>
          <a:lstStyle/>
          <a:p>
            <a:endParaRPr lang="ja-JP" altLang="en-US"/>
          </a:p>
        </p:txBody>
      </p:sp>
      <p:sp>
        <p:nvSpPr>
          <p:cNvPr id="5" name="AutoShape 5"/>
          <p:cNvSpPr/>
          <p:nvPr/>
        </p:nvSpPr>
        <p:spPr>
          <a:xfrm>
            <a:off x="271999" y="5806049"/>
            <a:ext cx="7908899" cy="662549"/>
          </a:xfrm>
          <a:prstGeom prst="rect">
            <a:avLst/>
          </a:prstGeom>
          <a:solidFill>
            <a:srgbClr val="0A0A0A"/>
          </a:solidFill>
        </p:spPr>
        <p:txBody>
          <a:bodyPr/>
          <a:lstStyle/>
          <a:p>
            <a:endParaRPr lang="ja-JP" altLang="en-US"/>
          </a:p>
        </p:txBody>
      </p:sp>
      <p:sp>
        <p:nvSpPr>
          <p:cNvPr id="6" name="TextBox 6"/>
          <p:cNvSpPr txBox="1"/>
          <p:nvPr/>
        </p:nvSpPr>
        <p:spPr>
          <a:xfrm>
            <a:off x="1707567" y="3948679"/>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うつ病の原因とは</a:t>
            </a:r>
          </a:p>
        </p:txBody>
      </p:sp>
      <p:sp>
        <p:nvSpPr>
          <p:cNvPr id="7" name="Freeform 7"/>
          <p:cNvSpPr/>
          <p:nvPr/>
        </p:nvSpPr>
        <p:spPr>
          <a:xfrm>
            <a:off x="716875" y="3933194"/>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TextBox 8"/>
          <p:cNvSpPr txBox="1"/>
          <p:nvPr/>
        </p:nvSpPr>
        <p:spPr>
          <a:xfrm>
            <a:off x="824575" y="4028933"/>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2</a:t>
            </a:r>
          </a:p>
        </p:txBody>
      </p:sp>
      <p:sp>
        <p:nvSpPr>
          <p:cNvPr id="9" name="TextBox 9"/>
          <p:cNvSpPr txBox="1"/>
          <p:nvPr/>
        </p:nvSpPr>
        <p:spPr>
          <a:xfrm>
            <a:off x="1707567" y="4611228"/>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うつ病の早期発見</a:t>
            </a:r>
          </a:p>
        </p:txBody>
      </p:sp>
      <p:sp>
        <p:nvSpPr>
          <p:cNvPr id="10" name="Freeform 10"/>
          <p:cNvSpPr/>
          <p:nvPr/>
        </p:nvSpPr>
        <p:spPr>
          <a:xfrm>
            <a:off x="711147" y="4595743"/>
            <a:ext cx="432965" cy="432965"/>
          </a:xfrm>
          <a:custGeom>
            <a:avLst/>
            <a:gdLst/>
            <a:ahLst/>
            <a:cxnLst/>
            <a:rect l="l" t="t" r="r" b="b"/>
            <a:pathLst>
              <a:path w="432965" h="432965">
                <a:moveTo>
                  <a:pt x="0" y="0"/>
                </a:moveTo>
                <a:lnTo>
                  <a:pt x="432965" y="0"/>
                </a:lnTo>
                <a:lnTo>
                  <a:pt x="432965"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1" name="TextBox 11"/>
          <p:cNvSpPr txBox="1"/>
          <p:nvPr/>
        </p:nvSpPr>
        <p:spPr>
          <a:xfrm>
            <a:off x="824575" y="4691482"/>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3</a:t>
            </a:r>
          </a:p>
        </p:txBody>
      </p:sp>
      <p:sp>
        <p:nvSpPr>
          <p:cNvPr id="12" name="TextBox 12"/>
          <p:cNvSpPr txBox="1"/>
          <p:nvPr/>
        </p:nvSpPr>
        <p:spPr>
          <a:xfrm>
            <a:off x="1707567" y="5273777"/>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うつ病の治療</a:t>
            </a:r>
          </a:p>
        </p:txBody>
      </p:sp>
      <p:sp>
        <p:nvSpPr>
          <p:cNvPr id="13" name="Freeform 13"/>
          <p:cNvSpPr/>
          <p:nvPr/>
        </p:nvSpPr>
        <p:spPr>
          <a:xfrm>
            <a:off x="716875" y="5258292"/>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TextBox 14"/>
          <p:cNvSpPr txBox="1"/>
          <p:nvPr/>
        </p:nvSpPr>
        <p:spPr>
          <a:xfrm>
            <a:off x="824575" y="5354031"/>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4</a:t>
            </a:r>
          </a:p>
        </p:txBody>
      </p:sp>
      <p:sp>
        <p:nvSpPr>
          <p:cNvPr id="15" name="TextBox 15"/>
          <p:cNvSpPr txBox="1"/>
          <p:nvPr/>
        </p:nvSpPr>
        <p:spPr>
          <a:xfrm>
            <a:off x="1707567" y="5936326"/>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うつ病の予防</a:t>
            </a:r>
          </a:p>
        </p:txBody>
      </p:sp>
      <p:sp>
        <p:nvSpPr>
          <p:cNvPr id="16" name="Freeform 16"/>
          <p:cNvSpPr/>
          <p:nvPr/>
        </p:nvSpPr>
        <p:spPr>
          <a:xfrm>
            <a:off x="716875" y="5920841"/>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7" name="TextBox 17"/>
          <p:cNvSpPr txBox="1"/>
          <p:nvPr/>
        </p:nvSpPr>
        <p:spPr>
          <a:xfrm>
            <a:off x="824575" y="6016580"/>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5</a:t>
            </a:r>
          </a:p>
        </p:txBody>
      </p:sp>
      <p:sp>
        <p:nvSpPr>
          <p:cNvPr id="18" name="TextBox 18"/>
          <p:cNvSpPr txBox="1"/>
          <p:nvPr/>
        </p:nvSpPr>
        <p:spPr>
          <a:xfrm>
            <a:off x="9377373" y="3051298"/>
            <a:ext cx="7767627" cy="2752725"/>
          </a:xfrm>
          <a:prstGeom prst="rect">
            <a:avLst/>
          </a:prstGeom>
        </p:spPr>
        <p:txBody>
          <a:bodyPr lIns="0" tIns="0" rIns="0" bIns="0" rtlCol="0" anchor="t">
            <a:spAutoFit/>
          </a:bodyPr>
          <a:lstStyle/>
          <a:p>
            <a:pPr marL="0" lvl="0" indent="0" algn="l">
              <a:lnSpc>
                <a:spcPts val="10800"/>
              </a:lnSpc>
            </a:pPr>
            <a:r>
              <a:rPr lang="en-US" sz="9000">
                <a:solidFill>
                  <a:srgbClr val="FFFFFF"/>
                </a:solidFill>
                <a:latin typeface="Raleway"/>
                <a:ea typeface="Raleway"/>
                <a:cs typeface="Raleway"/>
                <a:sym typeface="Raleway"/>
              </a:rPr>
              <a:t>今日伝えたいこと</a:t>
            </a:r>
          </a:p>
        </p:txBody>
      </p:sp>
      <p:sp>
        <p:nvSpPr>
          <p:cNvPr id="19" name="AutoShape 19"/>
          <p:cNvSpPr/>
          <p:nvPr/>
        </p:nvSpPr>
        <p:spPr>
          <a:xfrm>
            <a:off x="9256123" y="6119812"/>
            <a:ext cx="8384422" cy="0"/>
          </a:xfrm>
          <a:prstGeom prst="line">
            <a:avLst/>
          </a:prstGeom>
          <a:ln w="104775" cap="flat">
            <a:solidFill>
              <a:srgbClr val="FFFFFF"/>
            </a:solidFill>
            <a:prstDash val="solid"/>
            <a:headEnd type="none" w="sm" len="sm"/>
            <a:tailEnd type="none" w="sm" len="sm"/>
          </a:ln>
        </p:spPr>
        <p:txBody>
          <a:bodyPr/>
          <a:lstStyle/>
          <a:p>
            <a:endParaRPr lang="ja-JP" altLang="en-US"/>
          </a:p>
        </p:txBody>
      </p:sp>
      <p:sp>
        <p:nvSpPr>
          <p:cNvPr id="20" name="TextBox 20"/>
          <p:cNvSpPr txBox="1"/>
          <p:nvPr/>
        </p:nvSpPr>
        <p:spPr>
          <a:xfrm>
            <a:off x="9377373" y="7504955"/>
            <a:ext cx="6473331" cy="1045212"/>
          </a:xfrm>
          <a:prstGeom prst="rect">
            <a:avLst/>
          </a:prstGeom>
        </p:spPr>
        <p:txBody>
          <a:bodyPr lIns="0" tIns="0" rIns="0" bIns="0" rtlCol="0" anchor="t">
            <a:spAutoFit/>
          </a:bodyPr>
          <a:lstStyle/>
          <a:p>
            <a:pPr algn="ctr">
              <a:lnSpc>
                <a:spcPts val="8539"/>
              </a:lnSpc>
            </a:pPr>
            <a:r>
              <a:rPr lang="en-US" sz="6099">
                <a:solidFill>
                  <a:srgbClr val="FFFFFF"/>
                </a:solidFill>
                <a:latin typeface="Raleway"/>
                <a:ea typeface="Raleway"/>
                <a:cs typeface="Raleway"/>
                <a:sym typeface="Raleway"/>
              </a:rPr>
              <a:t>うつ病の治療</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2513558" y="155828"/>
            <a:ext cx="13260884" cy="887082"/>
          </a:xfrm>
          <a:prstGeom prst="rect">
            <a:avLst/>
          </a:prstGeom>
        </p:spPr>
        <p:txBody>
          <a:bodyPr lIns="0" tIns="0" rIns="0" bIns="0" rtlCol="0" anchor="t">
            <a:spAutoFit/>
          </a:bodyPr>
          <a:lstStyle/>
          <a:p>
            <a:pPr algn="ctr">
              <a:lnSpc>
                <a:spcPts val="7280"/>
              </a:lnSpc>
            </a:pPr>
            <a:r>
              <a:rPr lang="en-US" sz="5200" b="1">
                <a:solidFill>
                  <a:srgbClr val="000000"/>
                </a:solidFill>
                <a:latin typeface="Source Han Sans JP Bold"/>
                <a:ea typeface="Source Han Sans JP Bold"/>
                <a:cs typeface="Source Han Sans JP Bold"/>
                <a:sym typeface="Source Han Sans JP Bold"/>
              </a:rPr>
              <a:t>うつ病の“最新”治療（主に米国FDAの動向）</a:t>
            </a:r>
          </a:p>
        </p:txBody>
      </p:sp>
      <p:sp>
        <p:nvSpPr>
          <p:cNvPr id="4" name="TextBox 4"/>
          <p:cNvSpPr txBox="1"/>
          <p:nvPr/>
        </p:nvSpPr>
        <p:spPr>
          <a:xfrm>
            <a:off x="350014" y="1646978"/>
            <a:ext cx="16909286" cy="8557130"/>
          </a:xfrm>
          <a:prstGeom prst="rect">
            <a:avLst/>
          </a:prstGeom>
        </p:spPr>
        <p:txBody>
          <a:bodyPr lIns="0" tIns="0" rIns="0" bIns="0" rtlCol="0" anchor="t">
            <a:spAutoFit/>
          </a:bodyPr>
          <a:lstStyle/>
          <a:p>
            <a:pPr algn="just">
              <a:lnSpc>
                <a:spcPts val="4522"/>
              </a:lnSpc>
            </a:pPr>
            <a:r>
              <a:rPr lang="en-US" sz="3230" b="1">
                <a:solidFill>
                  <a:srgbClr val="000000"/>
                </a:solidFill>
                <a:latin typeface="Source Han Sans JP Bold"/>
                <a:ea typeface="Source Han Sans JP Bold"/>
                <a:cs typeface="Source Han Sans JP Bold"/>
                <a:sym typeface="Source Han Sans JP Bold"/>
              </a:rPr>
              <a:t>1. エスケタミン鼻噴霧（SPRAVATO） 2025年にTRDで単剤使用が承認拡大。自殺念慮/行動を伴うMDDでは経口抗うつ薬併用で使用、医療機関内で監督下投与（REMS）。 ￼ </a:t>
            </a:r>
          </a:p>
          <a:p>
            <a:pPr algn="just">
              <a:lnSpc>
                <a:spcPts val="4522"/>
              </a:lnSpc>
            </a:pPr>
            <a:endParaRPr lang="en-US" sz="3230" b="1">
              <a:solidFill>
                <a:srgbClr val="000000"/>
              </a:solidFill>
              <a:latin typeface="Source Han Sans JP Bold"/>
              <a:ea typeface="Source Han Sans JP Bold"/>
              <a:cs typeface="Source Han Sans JP Bold"/>
              <a:sym typeface="Source Han Sans JP Bold"/>
            </a:endParaRPr>
          </a:p>
          <a:p>
            <a:pPr algn="just">
              <a:lnSpc>
                <a:spcPts val="4522"/>
              </a:lnSpc>
            </a:pPr>
            <a:r>
              <a:rPr lang="en-US" sz="3230" b="1">
                <a:solidFill>
                  <a:srgbClr val="000000"/>
                </a:solidFill>
                <a:latin typeface="Source Han Sans JP Bold"/>
                <a:ea typeface="Source Han Sans JP Bold"/>
                <a:cs typeface="Source Han Sans JP Bold"/>
                <a:sym typeface="Source Han Sans JP Bold"/>
              </a:rPr>
              <a:t>2. ルマテペロン（CAPLYTA）併用療法 2025年11月、抗うつ薬の増強として成人MDDにFDA承認。臨床試験で症状改善を示し、代謝系の副作用が比較的少ないプロファイルと報告。 ￼ </a:t>
            </a:r>
          </a:p>
          <a:p>
            <a:pPr algn="just">
              <a:lnSpc>
                <a:spcPts val="4522"/>
              </a:lnSpc>
            </a:pPr>
            <a:endParaRPr lang="en-US" sz="3230" b="1">
              <a:solidFill>
                <a:srgbClr val="000000"/>
              </a:solidFill>
              <a:latin typeface="Source Han Sans JP Bold"/>
              <a:ea typeface="Source Han Sans JP Bold"/>
              <a:cs typeface="Source Han Sans JP Bold"/>
              <a:sym typeface="Source Han Sans JP Bold"/>
            </a:endParaRPr>
          </a:p>
          <a:p>
            <a:pPr algn="just">
              <a:lnSpc>
                <a:spcPts val="4522"/>
              </a:lnSpc>
            </a:pPr>
            <a:r>
              <a:rPr lang="en-US" sz="3230" b="1">
                <a:solidFill>
                  <a:srgbClr val="000000"/>
                </a:solidFill>
                <a:latin typeface="Source Han Sans JP Bold"/>
                <a:ea typeface="Source Han Sans JP Bold"/>
                <a:cs typeface="Source Han Sans JP Bold"/>
                <a:sym typeface="Source Han Sans JP Bold"/>
              </a:rPr>
              <a:t>3. デキストロメトルファン/ブプロピオン（Auvelity） 2022年承認の速効性経口抗うつ薬（NMDA拮抗など）。1週目から有効性を示すラベル記載。 ￼ </a:t>
            </a:r>
          </a:p>
          <a:p>
            <a:pPr algn="just">
              <a:lnSpc>
                <a:spcPts val="4522"/>
              </a:lnSpc>
            </a:pPr>
            <a:endParaRPr lang="en-US" sz="3230" b="1">
              <a:solidFill>
                <a:srgbClr val="000000"/>
              </a:solidFill>
              <a:latin typeface="Source Han Sans JP Bold"/>
              <a:ea typeface="Source Han Sans JP Bold"/>
              <a:cs typeface="Source Han Sans JP Bold"/>
              <a:sym typeface="Source Han Sans JP Bold"/>
            </a:endParaRPr>
          </a:p>
          <a:p>
            <a:pPr algn="just">
              <a:lnSpc>
                <a:spcPts val="4522"/>
              </a:lnSpc>
            </a:pPr>
            <a:r>
              <a:rPr lang="en-US" sz="3230" b="1">
                <a:solidFill>
                  <a:srgbClr val="000000"/>
                </a:solidFill>
                <a:latin typeface="Source Han Sans JP Bold"/>
                <a:ea typeface="Source Han Sans JP Bold"/>
                <a:cs typeface="Source Han Sans JP Bold"/>
                <a:sym typeface="Source Han Sans JP Bold"/>
              </a:rPr>
              <a:t>4. ズラノロン（ZURZUVAE） 2023年、**産後うつ（PPD）**で初の経口薬として承認。14日間コースで迅速な症状改善を示す。 ￼</a:t>
            </a:r>
          </a:p>
          <a:p>
            <a:pPr algn="just">
              <a:lnSpc>
                <a:spcPts val="4522"/>
              </a:lnSpc>
            </a:pPr>
            <a:endParaRPr lang="en-US" sz="3230" b="1">
              <a:solidFill>
                <a:srgbClr val="000000"/>
              </a:solidFill>
              <a:latin typeface="Source Han Sans JP Bold"/>
              <a:ea typeface="Source Han Sans JP Bold"/>
              <a:cs typeface="Source Han Sans JP Bold"/>
              <a:sym typeface="Source Han Sans JP Bold"/>
            </a:endParaRPr>
          </a:p>
          <a:p>
            <a:pPr algn="just">
              <a:lnSpc>
                <a:spcPts val="4522"/>
              </a:lnSpc>
            </a:pPr>
            <a:r>
              <a:rPr lang="en-US" sz="3230" b="1">
                <a:solidFill>
                  <a:srgbClr val="000000"/>
                </a:solidFill>
                <a:latin typeface="Source Han Sans JP Bold"/>
                <a:ea typeface="Source Han Sans JP Bold"/>
                <a:cs typeface="Source Han Sans JP Bold"/>
                <a:sym typeface="Source Han Sans JP Bold"/>
              </a:rPr>
              <a:t> 5. 加速型TMS（SAINT/SNT） 個別化fMRI標的＋iTBSを1日10回×5日で集中的に実施。関連装置は2022年にFDAクリア、短期での改善を示す研究が蓄積。</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grpSp>
        <p:nvGrpSpPr>
          <p:cNvPr id="3" name="Group 3"/>
          <p:cNvGrpSpPr/>
          <p:nvPr/>
        </p:nvGrpSpPr>
        <p:grpSpPr>
          <a:xfrm>
            <a:off x="289253" y="2891897"/>
            <a:ext cx="17709494" cy="7068251"/>
            <a:chOff x="0" y="0"/>
            <a:chExt cx="145939495" cy="58247682"/>
          </a:xfrm>
        </p:grpSpPr>
        <p:sp>
          <p:nvSpPr>
            <p:cNvPr id="4" name="Freeform 4"/>
            <p:cNvSpPr/>
            <p:nvPr/>
          </p:nvSpPr>
          <p:spPr>
            <a:xfrm>
              <a:off x="72390" y="72390"/>
              <a:ext cx="145794713" cy="58102899"/>
            </a:xfrm>
            <a:custGeom>
              <a:avLst/>
              <a:gdLst/>
              <a:ahLst/>
              <a:cxnLst/>
              <a:rect l="l" t="t" r="r" b="b"/>
              <a:pathLst>
                <a:path w="145794713" h="58102899">
                  <a:moveTo>
                    <a:pt x="0" y="0"/>
                  </a:moveTo>
                  <a:lnTo>
                    <a:pt x="145794713" y="0"/>
                  </a:lnTo>
                  <a:lnTo>
                    <a:pt x="145794713" y="58102899"/>
                  </a:lnTo>
                  <a:lnTo>
                    <a:pt x="0" y="58102899"/>
                  </a:lnTo>
                  <a:lnTo>
                    <a:pt x="0" y="0"/>
                  </a:lnTo>
                  <a:close/>
                </a:path>
              </a:pathLst>
            </a:custGeom>
            <a:solidFill>
              <a:srgbClr val="F4F3F0"/>
            </a:solidFill>
          </p:spPr>
          <p:txBody>
            <a:bodyPr/>
            <a:lstStyle/>
            <a:p>
              <a:endParaRPr lang="ja-JP" altLang="en-US"/>
            </a:p>
          </p:txBody>
        </p:sp>
        <p:sp>
          <p:nvSpPr>
            <p:cNvPr id="5" name="Freeform 5"/>
            <p:cNvSpPr/>
            <p:nvPr/>
          </p:nvSpPr>
          <p:spPr>
            <a:xfrm>
              <a:off x="0" y="0"/>
              <a:ext cx="145939495" cy="58247682"/>
            </a:xfrm>
            <a:custGeom>
              <a:avLst/>
              <a:gdLst/>
              <a:ahLst/>
              <a:cxnLst/>
              <a:rect l="l" t="t" r="r" b="b"/>
              <a:pathLst>
                <a:path w="145939495" h="58247682">
                  <a:moveTo>
                    <a:pt x="145794710" y="58102903"/>
                  </a:moveTo>
                  <a:lnTo>
                    <a:pt x="145939495" y="58102903"/>
                  </a:lnTo>
                  <a:lnTo>
                    <a:pt x="145939495" y="58247682"/>
                  </a:lnTo>
                  <a:lnTo>
                    <a:pt x="145794710" y="58247682"/>
                  </a:lnTo>
                  <a:lnTo>
                    <a:pt x="145794710" y="58102903"/>
                  </a:lnTo>
                  <a:close/>
                  <a:moveTo>
                    <a:pt x="0" y="144780"/>
                  </a:moveTo>
                  <a:lnTo>
                    <a:pt x="144780" y="144780"/>
                  </a:lnTo>
                  <a:lnTo>
                    <a:pt x="144780" y="58102903"/>
                  </a:lnTo>
                  <a:lnTo>
                    <a:pt x="0" y="58102903"/>
                  </a:lnTo>
                  <a:lnTo>
                    <a:pt x="0" y="144780"/>
                  </a:lnTo>
                  <a:close/>
                  <a:moveTo>
                    <a:pt x="0" y="58102903"/>
                  </a:moveTo>
                  <a:lnTo>
                    <a:pt x="144780" y="58102903"/>
                  </a:lnTo>
                  <a:lnTo>
                    <a:pt x="144780" y="58247682"/>
                  </a:lnTo>
                  <a:lnTo>
                    <a:pt x="0" y="58247682"/>
                  </a:lnTo>
                  <a:lnTo>
                    <a:pt x="0" y="58102903"/>
                  </a:lnTo>
                  <a:close/>
                  <a:moveTo>
                    <a:pt x="145794710" y="144780"/>
                  </a:moveTo>
                  <a:lnTo>
                    <a:pt x="145939495" y="144780"/>
                  </a:lnTo>
                  <a:lnTo>
                    <a:pt x="145939495" y="58102903"/>
                  </a:lnTo>
                  <a:lnTo>
                    <a:pt x="145794710" y="58102903"/>
                  </a:lnTo>
                  <a:lnTo>
                    <a:pt x="145794710" y="144780"/>
                  </a:lnTo>
                  <a:close/>
                  <a:moveTo>
                    <a:pt x="144780" y="58102903"/>
                  </a:moveTo>
                  <a:lnTo>
                    <a:pt x="145794710" y="58102903"/>
                  </a:lnTo>
                  <a:lnTo>
                    <a:pt x="145794710" y="58247682"/>
                  </a:lnTo>
                  <a:lnTo>
                    <a:pt x="144780" y="58247682"/>
                  </a:lnTo>
                  <a:lnTo>
                    <a:pt x="144780" y="58102903"/>
                  </a:lnTo>
                  <a:close/>
                  <a:moveTo>
                    <a:pt x="145794710" y="0"/>
                  </a:moveTo>
                  <a:lnTo>
                    <a:pt x="145939495" y="0"/>
                  </a:lnTo>
                  <a:lnTo>
                    <a:pt x="145939495" y="144780"/>
                  </a:lnTo>
                  <a:lnTo>
                    <a:pt x="145794710" y="144780"/>
                  </a:lnTo>
                  <a:lnTo>
                    <a:pt x="145794710" y="0"/>
                  </a:lnTo>
                  <a:close/>
                  <a:moveTo>
                    <a:pt x="0" y="0"/>
                  </a:moveTo>
                  <a:lnTo>
                    <a:pt x="144780" y="0"/>
                  </a:lnTo>
                  <a:lnTo>
                    <a:pt x="144780" y="144780"/>
                  </a:lnTo>
                  <a:lnTo>
                    <a:pt x="0" y="144780"/>
                  </a:lnTo>
                  <a:lnTo>
                    <a:pt x="0" y="0"/>
                  </a:lnTo>
                  <a:close/>
                  <a:moveTo>
                    <a:pt x="144780" y="0"/>
                  </a:moveTo>
                  <a:lnTo>
                    <a:pt x="145794710" y="0"/>
                  </a:lnTo>
                  <a:lnTo>
                    <a:pt x="145794710" y="144780"/>
                  </a:lnTo>
                  <a:lnTo>
                    <a:pt x="144780" y="144780"/>
                  </a:lnTo>
                  <a:lnTo>
                    <a:pt x="144780" y="0"/>
                  </a:lnTo>
                  <a:close/>
                </a:path>
              </a:pathLst>
            </a:custGeom>
            <a:solidFill>
              <a:srgbClr val="F4F3F0"/>
            </a:solidFill>
          </p:spPr>
          <p:txBody>
            <a:bodyPr/>
            <a:lstStyle/>
            <a:p>
              <a:endParaRPr lang="ja-JP" altLang="en-US"/>
            </a:p>
          </p:txBody>
        </p:sp>
      </p:grpSp>
      <p:sp>
        <p:nvSpPr>
          <p:cNvPr id="6" name="TextBox 6"/>
          <p:cNvSpPr txBox="1"/>
          <p:nvPr/>
        </p:nvSpPr>
        <p:spPr>
          <a:xfrm>
            <a:off x="2812540" y="1028700"/>
            <a:ext cx="12662921" cy="723900"/>
          </a:xfrm>
          <a:prstGeom prst="rect">
            <a:avLst/>
          </a:prstGeom>
        </p:spPr>
        <p:txBody>
          <a:bodyPr lIns="0" tIns="0" rIns="0" bIns="0" rtlCol="0" anchor="t">
            <a:spAutoFit/>
          </a:bodyPr>
          <a:lstStyle/>
          <a:p>
            <a:pPr marL="0" lvl="0" indent="0" algn="ctr">
              <a:lnSpc>
                <a:spcPts val="5759"/>
              </a:lnSpc>
            </a:pPr>
            <a:r>
              <a:rPr lang="en-US" sz="4799" b="1">
                <a:solidFill>
                  <a:srgbClr val="000000"/>
                </a:solidFill>
                <a:latin typeface="Source Han Sans JP Bold"/>
                <a:ea typeface="Source Han Sans JP Bold"/>
                <a:cs typeface="Source Han Sans JP Bold"/>
                <a:sym typeface="Source Han Sans JP Bold"/>
              </a:rPr>
              <a:t>うつ病の“最新”治療（主に米国FDAの動向）</a:t>
            </a:r>
          </a:p>
        </p:txBody>
      </p:sp>
      <p:sp>
        <p:nvSpPr>
          <p:cNvPr id="7" name="TextBox 7"/>
          <p:cNvSpPr txBox="1"/>
          <p:nvPr/>
        </p:nvSpPr>
        <p:spPr>
          <a:xfrm>
            <a:off x="1028700" y="3677736"/>
            <a:ext cx="14884721" cy="4484007"/>
          </a:xfrm>
          <a:prstGeom prst="rect">
            <a:avLst/>
          </a:prstGeom>
        </p:spPr>
        <p:txBody>
          <a:bodyPr lIns="0" tIns="0" rIns="0" bIns="0" rtlCol="0" anchor="t">
            <a:spAutoFit/>
          </a:bodyPr>
          <a:lstStyle/>
          <a:p>
            <a:pPr marL="0" lvl="0" indent="0" algn="l">
              <a:lnSpc>
                <a:spcPts val="3500"/>
              </a:lnSpc>
            </a:pPr>
            <a:r>
              <a:rPr lang="en-US" sz="2500" b="1" u="none">
                <a:solidFill>
                  <a:srgbClr val="000000"/>
                </a:solidFill>
                <a:latin typeface="Source Han Sans JP Bold"/>
                <a:ea typeface="Source Han Sans JP Bold"/>
                <a:cs typeface="Source Han Sans JP Bold"/>
                <a:sym typeface="Source Han Sans JP Bold"/>
              </a:rPr>
              <a:t>1. エスケタミン鼻噴霧（SPRAVATO） 2025年にTRDで単剤使用が承認拡大。自殺念慮/行動を伴うMDDでは経口抗うつ薬併用で使用、医療機関内で監督下投与（REMS）。 ￼</a:t>
            </a:r>
          </a:p>
          <a:p>
            <a:pPr marL="0" lvl="0" indent="0" algn="l">
              <a:lnSpc>
                <a:spcPts val="3500"/>
              </a:lnSpc>
            </a:pPr>
            <a:endParaRPr lang="en-US" sz="2500" b="1" u="none">
              <a:solidFill>
                <a:srgbClr val="000000"/>
              </a:solidFill>
              <a:latin typeface="Source Han Sans JP Bold"/>
              <a:ea typeface="Source Han Sans JP Bold"/>
              <a:cs typeface="Source Han Sans JP Bold"/>
              <a:sym typeface="Source Han Sans JP Bold"/>
            </a:endParaRPr>
          </a:p>
          <a:p>
            <a:pPr marL="0" lvl="0" indent="0" algn="l">
              <a:lnSpc>
                <a:spcPts val="3500"/>
              </a:lnSpc>
            </a:pPr>
            <a:r>
              <a:rPr lang="en-US" sz="2500" b="1" u="none">
                <a:solidFill>
                  <a:srgbClr val="000000"/>
                </a:solidFill>
                <a:latin typeface="Source Han Sans JP Bold"/>
                <a:ea typeface="Source Han Sans JP Bold"/>
                <a:cs typeface="Source Han Sans JP Bold"/>
                <a:sym typeface="Source Han Sans JP Bold"/>
              </a:rPr>
              <a:t>2. ルマテペロン（CAPLYTA）併用療法 2025年11月、抗うつ薬の増強として成人MDDにFDA承認。臨床試験で症状改善を示し、代謝系の副作用が比較的少ないプロファイルと報告。 ￼</a:t>
            </a:r>
          </a:p>
          <a:p>
            <a:pPr marL="0" lvl="0" indent="0" algn="l">
              <a:lnSpc>
                <a:spcPts val="2000"/>
              </a:lnSpc>
            </a:pPr>
            <a:endParaRPr lang="en-US" sz="2500" b="1" u="none">
              <a:solidFill>
                <a:srgbClr val="000000"/>
              </a:solidFill>
              <a:latin typeface="Source Han Sans JP Bold"/>
              <a:ea typeface="Source Han Sans JP Bold"/>
              <a:cs typeface="Source Han Sans JP Bold"/>
              <a:sym typeface="Source Han Sans JP Bold"/>
            </a:endParaRPr>
          </a:p>
          <a:p>
            <a:pPr marL="0" lvl="0" indent="0" algn="l">
              <a:lnSpc>
                <a:spcPts val="2000"/>
              </a:lnSpc>
            </a:pPr>
            <a:r>
              <a:rPr lang="en-US" sz="1428" b="1" u="none">
                <a:solidFill>
                  <a:srgbClr val="000000"/>
                </a:solidFill>
                <a:latin typeface="Source Han Sans JP Bold"/>
                <a:ea typeface="Source Han Sans JP Bold"/>
                <a:cs typeface="Source Han Sans JP Bold"/>
                <a:sym typeface="Source Han Sans JP Bold"/>
              </a:rPr>
              <a:t>3. デキストロメトルファン/ブプロピオン（Auvelity） 2022年承認の速効性経口抗うつ薬（NMDA拮抗など）。1週目から有効性を示すラベル記載。 ￼</a:t>
            </a:r>
          </a:p>
          <a:p>
            <a:pPr marL="0" lvl="0" indent="0" algn="l">
              <a:lnSpc>
                <a:spcPts val="3500"/>
              </a:lnSpc>
            </a:pPr>
            <a:endParaRPr lang="en-US" sz="1428" b="1" u="none">
              <a:solidFill>
                <a:srgbClr val="000000"/>
              </a:solidFill>
              <a:latin typeface="Source Han Sans JP Bold"/>
              <a:ea typeface="Source Han Sans JP Bold"/>
              <a:cs typeface="Source Han Sans JP Bold"/>
              <a:sym typeface="Source Han Sans JP Bold"/>
            </a:endParaRPr>
          </a:p>
          <a:p>
            <a:pPr marL="0" lvl="0" indent="0" algn="l">
              <a:lnSpc>
                <a:spcPts val="3500"/>
              </a:lnSpc>
            </a:pPr>
            <a:r>
              <a:rPr lang="en-US" sz="2500" b="1" u="none">
                <a:solidFill>
                  <a:srgbClr val="000000"/>
                </a:solidFill>
                <a:latin typeface="Source Han Sans JP Bold"/>
                <a:ea typeface="Source Han Sans JP Bold"/>
                <a:cs typeface="Source Han Sans JP Bold"/>
                <a:sym typeface="Source Han Sans JP Bold"/>
              </a:rPr>
              <a:t>4. ズラノロン（ZURZUVAE） 2023年、**産後うつ（PPD）**で初の経口薬として承認。14日間コースで迅速な症状改善を示す。 ￼</a:t>
            </a:r>
          </a:p>
          <a:p>
            <a:pPr marL="0" lvl="0" indent="0" algn="l">
              <a:lnSpc>
                <a:spcPts val="2000"/>
              </a:lnSpc>
            </a:pPr>
            <a:endParaRPr lang="en-US" sz="2500" b="1" u="none">
              <a:solidFill>
                <a:srgbClr val="000000"/>
              </a:solidFill>
              <a:latin typeface="Source Han Sans JP Bold"/>
              <a:ea typeface="Source Han Sans JP Bold"/>
              <a:cs typeface="Source Han Sans JP Bold"/>
              <a:sym typeface="Source Han Sans JP Bold"/>
            </a:endParaRPr>
          </a:p>
          <a:p>
            <a:pPr marL="0" lvl="0" indent="0" algn="l">
              <a:lnSpc>
                <a:spcPts val="2000"/>
              </a:lnSpc>
            </a:pPr>
            <a:r>
              <a:rPr lang="en-US" sz="1428" b="1" u="none">
                <a:solidFill>
                  <a:srgbClr val="000000"/>
                </a:solidFill>
                <a:latin typeface="Source Han Sans JP Bold"/>
                <a:ea typeface="Source Han Sans JP Bold"/>
                <a:cs typeface="Source Han Sans JP Bold"/>
                <a:sym typeface="Source Han Sans JP Bold"/>
              </a:rPr>
              <a:t>5. 加速型TMS（SAINT/SNT） 個別化fMRI標的＋iTBSを1日10回×5日で集中的に実施。関連装置は2022年にFDAクリア、短期での改善を示す研究が蓄積。</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454008" y="1200437"/>
            <a:ext cx="16805292" cy="9293215"/>
          </a:xfrm>
          <a:prstGeom prst="rect">
            <a:avLst/>
          </a:prstGeom>
        </p:spPr>
        <p:txBody>
          <a:bodyPr lIns="0" tIns="0" rIns="0" bIns="0" rtlCol="0" anchor="t">
            <a:spAutoFit/>
          </a:bodyPr>
          <a:lstStyle/>
          <a:p>
            <a:pPr algn="l">
              <a:lnSpc>
                <a:spcPts val="3325"/>
              </a:lnSpc>
            </a:pPr>
            <a:endParaRPr/>
          </a:p>
          <a:p>
            <a:pPr algn="l">
              <a:lnSpc>
                <a:spcPts val="3325"/>
              </a:lnSpc>
            </a:pPr>
            <a:r>
              <a:rPr lang="en-US" sz="2375">
                <a:solidFill>
                  <a:srgbClr val="000000"/>
                </a:solidFill>
                <a:latin typeface="Source Han Sans JP"/>
                <a:ea typeface="Source Han Sans JP"/>
                <a:cs typeface="Source Han Sans JP"/>
                <a:sym typeface="Source Han Sans JP"/>
              </a:rPr>
              <a:t>1 </a:t>
            </a:r>
            <a:r>
              <a:rPr lang="en-US" sz="2375" b="1">
                <a:solidFill>
                  <a:srgbClr val="000000"/>
                </a:solidFill>
                <a:latin typeface="Source Han Sans JP Bold"/>
                <a:ea typeface="Source Han Sans JP Bold"/>
                <a:cs typeface="Source Han Sans JP Bold"/>
                <a:sym typeface="Source Han Sans JP Bold"/>
              </a:rPr>
              <a:t>rTMS（反復経頭蓋磁気刺激）保険診療の定着＋機器の拡充</a:t>
            </a:r>
          </a:p>
          <a:p>
            <a:pPr algn="l">
              <a:lnSpc>
                <a:spcPts val="3325"/>
              </a:lnSpc>
            </a:pPr>
            <a:r>
              <a:rPr lang="en-US" sz="2375" b="1">
                <a:solidFill>
                  <a:srgbClr val="000000"/>
                </a:solidFill>
                <a:latin typeface="Source Han Sans JP Bold"/>
                <a:ea typeface="Source Han Sans JP Bold"/>
                <a:cs typeface="Source Han Sans JP Bold"/>
                <a:sym typeface="Source Han Sans JP Bold"/>
              </a:rPr>
              <a:t> 2019年に保険適用。国内の実施体制は拡大が続き、Deep TMS（BrainsWay）など機器承認も進展。薬剤が効きにくい中等症以上で選択肢に。  </a:t>
            </a:r>
          </a:p>
          <a:p>
            <a:pPr algn="l">
              <a:lnSpc>
                <a:spcPts val="3325"/>
              </a:lnSpc>
            </a:pPr>
            <a:endParaRPr lang="en-US" sz="2375" b="1">
              <a:solidFill>
                <a:srgbClr val="000000"/>
              </a:solidFill>
              <a:latin typeface="Source Han Sans JP Bold"/>
              <a:ea typeface="Source Han Sans JP Bold"/>
              <a:cs typeface="Source Han Sans JP Bold"/>
              <a:sym typeface="Source Han Sans JP Bold"/>
            </a:endParaRPr>
          </a:p>
          <a:p>
            <a:pPr algn="l">
              <a:lnSpc>
                <a:spcPts val="3325"/>
              </a:lnSpc>
            </a:pPr>
            <a:r>
              <a:rPr lang="en-US" sz="2375">
                <a:solidFill>
                  <a:srgbClr val="000000"/>
                </a:solidFill>
                <a:latin typeface="Source Han Sans JP"/>
                <a:ea typeface="Source Han Sans JP"/>
                <a:cs typeface="Source Han Sans JP"/>
                <a:sym typeface="Source Han Sans JP"/>
              </a:rPr>
              <a:t>2 </a:t>
            </a:r>
            <a:r>
              <a:rPr lang="en-US" sz="2375" b="1">
                <a:solidFill>
                  <a:srgbClr val="000000"/>
                </a:solidFill>
                <a:latin typeface="Source Han Sans JP Bold"/>
                <a:ea typeface="Source Han Sans JP Bold"/>
                <a:cs typeface="Source Han Sans JP Bold"/>
                <a:sym typeface="Source Han Sans JP Bold"/>
              </a:rPr>
              <a:t>維持rTMS（先進医療B）＝再発予防に向けた新しい取り組み</a:t>
            </a:r>
          </a:p>
          <a:p>
            <a:pPr algn="l">
              <a:lnSpc>
                <a:spcPts val="3325"/>
              </a:lnSpc>
            </a:pPr>
            <a:r>
              <a:rPr lang="en-US" sz="2375" b="1">
                <a:solidFill>
                  <a:srgbClr val="000000"/>
                </a:solidFill>
                <a:latin typeface="Source Han Sans JP Bold"/>
                <a:ea typeface="Source Han Sans JP Bold"/>
                <a:cs typeface="Source Han Sans JP Bold"/>
                <a:sym typeface="Source Han Sans JP Bold"/>
              </a:rPr>
              <a:t> 急性期rTMSで反応・寛解後、週1→隔週で継続する維持療法を国立精神・神経医療研究センターが先進医療Bで実施中（公的枠組み）。標準治療化へ検証が進行。</a:t>
            </a:r>
          </a:p>
          <a:p>
            <a:pPr algn="l">
              <a:lnSpc>
                <a:spcPts val="3325"/>
              </a:lnSpc>
            </a:pPr>
            <a:r>
              <a:rPr lang="en-US" sz="2375" b="1">
                <a:solidFill>
                  <a:srgbClr val="000000"/>
                </a:solidFill>
                <a:latin typeface="Source Han Sans JP Bold"/>
                <a:ea typeface="Source Han Sans JP Bold"/>
                <a:cs typeface="Source Han Sans JP Bold"/>
                <a:sym typeface="Source Han Sans JP Bold"/>
              </a:rPr>
              <a:t>  </a:t>
            </a:r>
          </a:p>
          <a:p>
            <a:pPr algn="l">
              <a:lnSpc>
                <a:spcPts val="3325"/>
              </a:lnSpc>
            </a:pPr>
            <a:r>
              <a:rPr lang="en-US" sz="2375" b="1">
                <a:solidFill>
                  <a:srgbClr val="000000"/>
                </a:solidFill>
                <a:latin typeface="Source Han Sans JP Bold"/>
                <a:ea typeface="Source Han Sans JP Bold"/>
                <a:cs typeface="Source Han Sans JP Bold"/>
                <a:sym typeface="Source Han Sans JP Bold"/>
              </a:rPr>
              <a:t>3 ブレクスピプラゾール（レキサルティ）による増強療法</a:t>
            </a:r>
          </a:p>
          <a:p>
            <a:pPr algn="l">
              <a:lnSpc>
                <a:spcPts val="3325"/>
              </a:lnSpc>
            </a:pPr>
            <a:r>
              <a:rPr lang="en-US" sz="2375" b="1">
                <a:solidFill>
                  <a:srgbClr val="000000"/>
                </a:solidFill>
                <a:latin typeface="Source Han Sans JP Bold"/>
                <a:ea typeface="Source Han Sans JP Bold"/>
                <a:cs typeface="Source Han Sans JP Bold"/>
                <a:sym typeface="Source Han Sans JP Bold"/>
              </a:rPr>
              <a:t> **「うつ病・うつ状態」**が国内で適応に追加（既存治療で十分な効果がない場合）。抗うつ薬に上乗せする日本発の新しめの選択肢として実臨床に普及。  </a:t>
            </a:r>
          </a:p>
          <a:p>
            <a:pPr algn="l">
              <a:lnSpc>
                <a:spcPts val="3325"/>
              </a:lnSpc>
            </a:pPr>
            <a:endParaRPr lang="en-US" sz="2375" b="1">
              <a:solidFill>
                <a:srgbClr val="000000"/>
              </a:solidFill>
              <a:latin typeface="Source Han Sans JP Bold"/>
              <a:ea typeface="Source Han Sans JP Bold"/>
              <a:cs typeface="Source Han Sans JP Bold"/>
              <a:sym typeface="Source Han Sans JP Bold"/>
            </a:endParaRPr>
          </a:p>
          <a:p>
            <a:pPr algn="l">
              <a:lnSpc>
                <a:spcPts val="3325"/>
              </a:lnSpc>
            </a:pPr>
            <a:r>
              <a:rPr lang="en-US" sz="2375" b="1">
                <a:solidFill>
                  <a:srgbClr val="000000"/>
                </a:solidFill>
                <a:latin typeface="Source Han Sans JP Bold"/>
                <a:ea typeface="Source Han Sans JP Bold"/>
                <a:cs typeface="Source Han Sans JP Bold"/>
                <a:sym typeface="Source Han Sans JP Bold"/>
              </a:rPr>
              <a:t>4 処方型デジタル治療（DTx）「リフトンD®」</a:t>
            </a:r>
          </a:p>
          <a:p>
            <a:pPr algn="l">
              <a:lnSpc>
                <a:spcPts val="3325"/>
              </a:lnSpc>
            </a:pPr>
            <a:r>
              <a:rPr lang="en-US" sz="2375" b="1">
                <a:solidFill>
                  <a:srgbClr val="000000"/>
                </a:solidFill>
                <a:latin typeface="Source Han Sans JP Bold"/>
                <a:ea typeface="Source Han Sans JP Bold"/>
                <a:cs typeface="Source Han Sans JP Bold"/>
                <a:sym typeface="Source Han Sans JP Bold"/>
              </a:rPr>
              <a:t> 2025年8月、国内初のうつ病治療補助プログラムとして**プログラム医療機器（クラスII）**の第一段階承認を取得。薬物療法下で残る抑うつ症状の緩和を目的。今後、実装と追加検証が進む見込み。  </a:t>
            </a:r>
          </a:p>
          <a:p>
            <a:pPr algn="l">
              <a:lnSpc>
                <a:spcPts val="3325"/>
              </a:lnSpc>
            </a:pPr>
            <a:endParaRPr lang="en-US" sz="2375" b="1">
              <a:solidFill>
                <a:srgbClr val="000000"/>
              </a:solidFill>
              <a:latin typeface="Source Han Sans JP Bold"/>
              <a:ea typeface="Source Han Sans JP Bold"/>
              <a:cs typeface="Source Han Sans JP Bold"/>
              <a:sym typeface="Source Han Sans JP Bold"/>
            </a:endParaRPr>
          </a:p>
          <a:p>
            <a:pPr algn="l">
              <a:lnSpc>
                <a:spcPts val="4025"/>
              </a:lnSpc>
            </a:pPr>
            <a:r>
              <a:rPr lang="en-US" sz="2875" b="1">
                <a:solidFill>
                  <a:srgbClr val="000000"/>
                </a:solidFill>
                <a:latin typeface="Source Han Sans JP Bold"/>
                <a:ea typeface="Source Han Sans JP Bold"/>
                <a:cs typeface="Source Han Sans JP Bold"/>
                <a:sym typeface="Source Han Sans JP Bold"/>
              </a:rPr>
              <a:t>5 ズラノロン（ザズベイ）— 承認直前の有望な新規経口薬</a:t>
            </a:r>
          </a:p>
          <a:p>
            <a:pPr algn="l">
              <a:lnSpc>
                <a:spcPts val="3325"/>
              </a:lnSpc>
            </a:pPr>
            <a:r>
              <a:rPr lang="en-US" sz="2375" b="1">
                <a:solidFill>
                  <a:srgbClr val="000000"/>
                </a:solidFill>
                <a:latin typeface="Source Han Sans JP Bold"/>
                <a:ea typeface="Source Han Sans JP Bold"/>
                <a:cs typeface="Source Han Sans JP Bold"/>
                <a:sym typeface="Source Han Sans JP Bold"/>
              </a:rPr>
              <a:t> GABA_A作動の神経活性ステロイド。2025年10月の審議で承認可の結論が出ており、年内の正式承認・上市が見込まれる（産後うつの米国承認に続く国内導入）。※本日時点では最終承認待ち。  </a:t>
            </a:r>
          </a:p>
          <a:p>
            <a:pPr algn="l">
              <a:lnSpc>
                <a:spcPts val="3325"/>
              </a:lnSpc>
            </a:pPr>
            <a:endParaRPr lang="en-US" sz="2375" b="1">
              <a:solidFill>
                <a:srgbClr val="000000"/>
              </a:solidFill>
              <a:latin typeface="Source Han Sans JP Bold"/>
              <a:ea typeface="Source Han Sans JP Bold"/>
              <a:cs typeface="Source Han Sans JP Bold"/>
              <a:sym typeface="Source Han Sans JP Bold"/>
            </a:endParaRPr>
          </a:p>
          <a:p>
            <a:pPr algn="l">
              <a:lnSpc>
                <a:spcPts val="3325"/>
              </a:lnSpc>
            </a:pPr>
            <a:endParaRPr lang="en-US" sz="2375" b="1">
              <a:solidFill>
                <a:srgbClr val="000000"/>
              </a:solidFill>
              <a:latin typeface="Source Han Sans JP Bold"/>
              <a:ea typeface="Source Han Sans JP Bold"/>
              <a:cs typeface="Source Han Sans JP Bold"/>
              <a:sym typeface="Source Han Sans JP Bold"/>
            </a:endParaRPr>
          </a:p>
        </p:txBody>
      </p:sp>
      <p:sp>
        <p:nvSpPr>
          <p:cNvPr id="3" name="TextBox 3"/>
          <p:cNvSpPr txBox="1"/>
          <p:nvPr/>
        </p:nvSpPr>
        <p:spPr>
          <a:xfrm>
            <a:off x="157316" y="167138"/>
            <a:ext cx="17512903" cy="920102"/>
          </a:xfrm>
          <a:prstGeom prst="rect">
            <a:avLst/>
          </a:prstGeom>
        </p:spPr>
        <p:txBody>
          <a:bodyPr lIns="0" tIns="0" rIns="0" bIns="0" rtlCol="0" anchor="t">
            <a:spAutoFit/>
          </a:bodyPr>
          <a:lstStyle/>
          <a:p>
            <a:pPr algn="ctr">
              <a:lnSpc>
                <a:spcPts val="7560"/>
              </a:lnSpc>
            </a:pPr>
            <a:r>
              <a:rPr lang="en-US" sz="5400" b="1">
                <a:solidFill>
                  <a:srgbClr val="000000"/>
                </a:solidFill>
                <a:latin typeface="Source Han Sans JP Bold"/>
                <a:ea typeface="Source Han Sans JP Bold"/>
                <a:cs typeface="Source Han Sans JP Bold"/>
                <a:sym typeface="Source Han Sans JP Bold"/>
              </a:rPr>
              <a:t>日本における「最新」うつ病治療（2025年11月時点）｜</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87745" y="4548660"/>
            <a:ext cx="9931717" cy="2550976"/>
          </a:xfrm>
          <a:prstGeom prst="rect">
            <a:avLst/>
          </a:prstGeom>
        </p:spPr>
        <p:txBody>
          <a:bodyPr lIns="0" tIns="0" rIns="0" bIns="0" rtlCol="0" anchor="t">
            <a:spAutoFit/>
          </a:bodyPr>
          <a:lstStyle/>
          <a:p>
            <a:pPr marL="0" lvl="0" indent="0" algn="l">
              <a:lnSpc>
                <a:spcPts val="4076"/>
              </a:lnSpc>
              <a:spcBef>
                <a:spcPct val="0"/>
              </a:spcBef>
            </a:pPr>
            <a:r>
              <a:rPr lang="en-US" sz="3135" b="1">
                <a:solidFill>
                  <a:srgbClr val="F80F0F"/>
                </a:solidFill>
                <a:latin typeface="Source Han Sans JP Bold"/>
                <a:ea typeface="Source Han Sans JP Bold"/>
                <a:cs typeface="Source Han Sans JP Bold"/>
                <a:sym typeface="Source Han Sans JP Bold"/>
              </a:rPr>
              <a:t>2 ブレクスピプラゾール</a:t>
            </a:r>
          </a:p>
          <a:p>
            <a:pPr marL="0" lvl="0" indent="0" algn="l">
              <a:lnSpc>
                <a:spcPts val="4076"/>
              </a:lnSpc>
              <a:spcBef>
                <a:spcPct val="0"/>
              </a:spcBef>
            </a:pPr>
            <a:r>
              <a:rPr lang="en-US" sz="3135" b="1">
                <a:solidFill>
                  <a:srgbClr val="F80F0F"/>
                </a:solidFill>
                <a:latin typeface="Source Han Sans JP Bold"/>
                <a:ea typeface="Source Han Sans JP Bold"/>
                <a:cs typeface="Source Han Sans JP Bold"/>
                <a:sym typeface="Source Han Sans JP Bold"/>
              </a:rPr>
              <a:t>（レキサルティ）による増強療法</a:t>
            </a:r>
          </a:p>
          <a:p>
            <a:pPr marL="0" lvl="0" indent="0" algn="ctr">
              <a:lnSpc>
                <a:spcPts val="4076"/>
              </a:lnSpc>
              <a:spcBef>
                <a:spcPct val="0"/>
              </a:spcBef>
            </a:pPr>
            <a:r>
              <a:rPr lang="en-US" sz="3135" b="1">
                <a:solidFill>
                  <a:srgbClr val="F80F0F"/>
                </a:solidFill>
                <a:latin typeface="Source Han Sans JP Bold"/>
                <a:ea typeface="Source Han Sans JP Bold"/>
                <a:cs typeface="Source Han Sans JP Bold"/>
                <a:sym typeface="Source Han Sans JP Bold"/>
              </a:rPr>
              <a:t> **「うつ病・うつ状態」**が国内で適応に追加（既存治療で十分な効果がない場合）。抗うつ薬に上乗せする日本発の新しめの選択肢として実臨床に普及。</a:t>
            </a:r>
          </a:p>
        </p:txBody>
      </p:sp>
      <p:sp>
        <p:nvSpPr>
          <p:cNvPr id="3" name="TextBox 3"/>
          <p:cNvSpPr txBox="1"/>
          <p:nvPr/>
        </p:nvSpPr>
        <p:spPr>
          <a:xfrm>
            <a:off x="787745" y="7927342"/>
            <a:ext cx="7659431" cy="1950545"/>
          </a:xfrm>
          <a:prstGeom prst="rect">
            <a:avLst/>
          </a:prstGeom>
        </p:spPr>
        <p:txBody>
          <a:bodyPr lIns="0" tIns="0" rIns="0" bIns="0" rtlCol="0" anchor="t">
            <a:spAutoFit/>
          </a:bodyPr>
          <a:lstStyle/>
          <a:p>
            <a:pPr algn="l">
              <a:lnSpc>
                <a:spcPts val="3137"/>
              </a:lnSpc>
            </a:pPr>
            <a:r>
              <a:rPr lang="en-US" sz="2413" b="1">
                <a:solidFill>
                  <a:srgbClr val="000000"/>
                </a:solidFill>
                <a:latin typeface="Source Han Sans JP Bold"/>
                <a:ea typeface="Source Han Sans JP Bold"/>
                <a:cs typeface="Source Han Sans JP Bold"/>
                <a:sym typeface="Source Han Sans JP Bold"/>
              </a:rPr>
              <a:t>3  処方型デジタル治療（DTx）「リフトンD®」</a:t>
            </a:r>
          </a:p>
          <a:p>
            <a:pPr algn="l">
              <a:lnSpc>
                <a:spcPts val="3137"/>
              </a:lnSpc>
            </a:pPr>
            <a:r>
              <a:rPr lang="en-US" sz="2413" b="1">
                <a:solidFill>
                  <a:srgbClr val="000000"/>
                </a:solidFill>
                <a:latin typeface="Source Han Sans JP Bold"/>
                <a:ea typeface="Source Han Sans JP Bold"/>
                <a:cs typeface="Source Han Sans JP Bold"/>
                <a:sym typeface="Source Han Sans JP Bold"/>
              </a:rPr>
              <a:t> 2025年8月、国内初のうつ病治療補助プログラムとして**プログラム医療機器（クラスII）**の第一段階承認を取得。薬物療法下で残る抑うつ症状の緩和を目的。今後、実装と追加検証が進む見込み。</a:t>
            </a:r>
          </a:p>
        </p:txBody>
      </p:sp>
      <p:sp>
        <p:nvSpPr>
          <p:cNvPr id="4" name="TextBox 4"/>
          <p:cNvSpPr txBox="1"/>
          <p:nvPr/>
        </p:nvSpPr>
        <p:spPr>
          <a:xfrm>
            <a:off x="11298065" y="5486911"/>
            <a:ext cx="6378238" cy="1612725"/>
          </a:xfrm>
          <a:prstGeom prst="rect">
            <a:avLst/>
          </a:prstGeom>
        </p:spPr>
        <p:txBody>
          <a:bodyPr lIns="0" tIns="0" rIns="0" bIns="0" rtlCol="0" anchor="t">
            <a:spAutoFit/>
          </a:bodyPr>
          <a:lstStyle/>
          <a:p>
            <a:pPr marL="0" lvl="0" indent="0" algn="ctr">
              <a:lnSpc>
                <a:spcPts val="2617"/>
              </a:lnSpc>
              <a:spcBef>
                <a:spcPct val="0"/>
              </a:spcBef>
            </a:pPr>
            <a:r>
              <a:rPr lang="en-US" sz="2013" b="1">
                <a:solidFill>
                  <a:srgbClr val="000000"/>
                </a:solidFill>
                <a:latin typeface="Source Han Sans JP Bold"/>
                <a:ea typeface="Source Han Sans JP Bold"/>
                <a:cs typeface="Source Han Sans JP Bold"/>
                <a:sym typeface="Source Han Sans JP Bold"/>
              </a:rPr>
              <a:t>4  rTMS（反復経頭蓋磁気刺激）保険診療の定着＋機器の拡充</a:t>
            </a:r>
          </a:p>
          <a:p>
            <a:pPr marL="0" lvl="0" indent="0" algn="ctr">
              <a:lnSpc>
                <a:spcPts val="2617"/>
              </a:lnSpc>
              <a:spcBef>
                <a:spcPct val="0"/>
              </a:spcBef>
            </a:pPr>
            <a:r>
              <a:rPr lang="en-US" sz="2013" b="1">
                <a:solidFill>
                  <a:srgbClr val="000000"/>
                </a:solidFill>
                <a:latin typeface="Source Han Sans JP Bold"/>
                <a:ea typeface="Source Han Sans JP Bold"/>
                <a:cs typeface="Source Han Sans JP Bold"/>
                <a:sym typeface="Source Han Sans JP Bold"/>
              </a:rPr>
              <a:t> 2019年に保険適用。国内の実施体制は拡大が続き、Deep TMS（BrainsWay）など機器承認も進展。薬剤が効きにくい中等症以上で選択肢に。</a:t>
            </a:r>
          </a:p>
        </p:txBody>
      </p:sp>
      <p:sp>
        <p:nvSpPr>
          <p:cNvPr id="5" name="TextBox 5"/>
          <p:cNvSpPr txBox="1"/>
          <p:nvPr/>
        </p:nvSpPr>
        <p:spPr>
          <a:xfrm>
            <a:off x="11298065" y="7645575"/>
            <a:ext cx="6378238" cy="1612725"/>
          </a:xfrm>
          <a:prstGeom prst="rect">
            <a:avLst/>
          </a:prstGeom>
        </p:spPr>
        <p:txBody>
          <a:bodyPr lIns="0" tIns="0" rIns="0" bIns="0" rtlCol="0" anchor="t">
            <a:spAutoFit/>
          </a:bodyPr>
          <a:lstStyle/>
          <a:p>
            <a:pPr marL="0" lvl="0" indent="0" algn="ctr">
              <a:lnSpc>
                <a:spcPts val="2617"/>
              </a:lnSpc>
              <a:spcBef>
                <a:spcPct val="0"/>
              </a:spcBef>
            </a:pPr>
            <a:r>
              <a:rPr lang="en-US" sz="2013" b="1">
                <a:solidFill>
                  <a:srgbClr val="000000"/>
                </a:solidFill>
                <a:latin typeface="Source Han Sans JP Bold"/>
                <a:ea typeface="Source Han Sans JP Bold"/>
                <a:cs typeface="Source Han Sans JP Bold"/>
                <a:sym typeface="Source Han Sans JP Bold"/>
              </a:rPr>
              <a:t>5  維持rTMS（先進医療B）＝再発予防に向けた新しい取り組み</a:t>
            </a:r>
          </a:p>
          <a:p>
            <a:pPr marL="0" lvl="0" indent="0" algn="ctr">
              <a:lnSpc>
                <a:spcPts val="2617"/>
              </a:lnSpc>
              <a:spcBef>
                <a:spcPct val="0"/>
              </a:spcBef>
            </a:pPr>
            <a:r>
              <a:rPr lang="en-US" sz="2013" b="1">
                <a:solidFill>
                  <a:srgbClr val="000000"/>
                </a:solidFill>
                <a:latin typeface="Source Han Sans JP Bold"/>
                <a:ea typeface="Source Han Sans JP Bold"/>
                <a:cs typeface="Source Han Sans JP Bold"/>
                <a:sym typeface="Source Han Sans JP Bold"/>
              </a:rPr>
              <a:t> 急性期rTMSで反応・寛解後、週1→隔週で継続する維持療法を国立精神・神経医療研究センターが先進医療Bで実施中（公的枠組み）。標準治療化へ検証が進行。</a:t>
            </a:r>
          </a:p>
        </p:txBody>
      </p:sp>
      <p:sp>
        <p:nvSpPr>
          <p:cNvPr id="6" name="TextBox 6"/>
          <p:cNvSpPr txBox="1"/>
          <p:nvPr/>
        </p:nvSpPr>
        <p:spPr>
          <a:xfrm>
            <a:off x="1373224" y="615932"/>
            <a:ext cx="14691254" cy="714375"/>
          </a:xfrm>
          <a:prstGeom prst="rect">
            <a:avLst/>
          </a:prstGeom>
        </p:spPr>
        <p:txBody>
          <a:bodyPr lIns="0" tIns="0" rIns="0" bIns="0" rtlCol="0" anchor="t">
            <a:spAutoFit/>
          </a:bodyPr>
          <a:lstStyle/>
          <a:p>
            <a:pPr marL="0" lvl="0" indent="0" algn="ctr">
              <a:lnSpc>
                <a:spcPts val="5656"/>
              </a:lnSpc>
              <a:spcBef>
                <a:spcPct val="0"/>
              </a:spcBef>
            </a:pPr>
            <a:r>
              <a:rPr lang="en-US" sz="4713" b="1">
                <a:solidFill>
                  <a:srgbClr val="000000"/>
                </a:solidFill>
                <a:latin typeface="Source Han Sans JP Bold"/>
                <a:ea typeface="Source Han Sans JP Bold"/>
                <a:cs typeface="Source Han Sans JP Bold"/>
                <a:sym typeface="Source Han Sans JP Bold"/>
              </a:rPr>
              <a:t>日本における「最新」うつ病治療（2025年11月時点）</a:t>
            </a:r>
          </a:p>
        </p:txBody>
      </p:sp>
      <p:sp>
        <p:nvSpPr>
          <p:cNvPr id="7" name="TextBox 7"/>
          <p:cNvSpPr txBox="1"/>
          <p:nvPr/>
        </p:nvSpPr>
        <p:spPr>
          <a:xfrm>
            <a:off x="1231821" y="1840804"/>
            <a:ext cx="14691254" cy="2410719"/>
          </a:xfrm>
          <a:prstGeom prst="rect">
            <a:avLst/>
          </a:prstGeom>
        </p:spPr>
        <p:txBody>
          <a:bodyPr lIns="0" tIns="0" rIns="0" bIns="0" rtlCol="0" anchor="t">
            <a:spAutoFit/>
          </a:bodyPr>
          <a:lstStyle/>
          <a:p>
            <a:pPr marL="0" lvl="0" indent="0" algn="l">
              <a:lnSpc>
                <a:spcPts val="4839"/>
              </a:lnSpc>
              <a:spcBef>
                <a:spcPct val="0"/>
              </a:spcBef>
            </a:pPr>
            <a:r>
              <a:rPr lang="en-US" sz="3226" b="1">
                <a:solidFill>
                  <a:srgbClr val="F80F0F"/>
                </a:solidFill>
                <a:latin typeface="Source Han Sans JP Bold"/>
                <a:ea typeface="Source Han Sans JP Bold"/>
                <a:cs typeface="Source Han Sans JP Bold"/>
                <a:sym typeface="Source Han Sans JP Bold"/>
              </a:rPr>
              <a:t>1 </a:t>
            </a:r>
            <a:r>
              <a:rPr lang="en-US" sz="3226" b="1" u="none">
                <a:solidFill>
                  <a:srgbClr val="F80F0F"/>
                </a:solidFill>
                <a:latin typeface="Source Han Sans JP Bold"/>
                <a:ea typeface="Source Han Sans JP Bold"/>
                <a:cs typeface="Source Han Sans JP Bold"/>
                <a:sym typeface="Source Han Sans JP Bold"/>
              </a:rPr>
              <a:t>ズラノロン（ザズベイ）— 承認直前の有望な新規経口薬</a:t>
            </a:r>
          </a:p>
          <a:p>
            <a:pPr marL="0" lvl="0" indent="0" algn="l">
              <a:lnSpc>
                <a:spcPts val="4839"/>
              </a:lnSpc>
              <a:spcBef>
                <a:spcPct val="0"/>
              </a:spcBef>
            </a:pPr>
            <a:r>
              <a:rPr lang="en-US" sz="3226" b="1" u="none">
                <a:solidFill>
                  <a:srgbClr val="F80F0F"/>
                </a:solidFill>
                <a:latin typeface="Source Han Sans JP Bold"/>
                <a:ea typeface="Source Han Sans JP Bold"/>
                <a:cs typeface="Source Han Sans JP Bold"/>
                <a:sym typeface="Source Han Sans JP Bold"/>
              </a:rPr>
              <a:t> GABA_A作動の神経活性ステロイド。2025年10月の審議で承認可の結論が出ており、年内の正式承認・上市が見込まれる（産後うつの米国承認に続く国内導入）。※本日時点では最終承認待ち。</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0" y="2603260"/>
            <a:ext cx="18288000" cy="5506720"/>
          </a:xfrm>
          <a:prstGeom prst="rect">
            <a:avLst/>
          </a:prstGeom>
        </p:spPr>
        <p:txBody>
          <a:bodyPr lIns="0" tIns="0" rIns="0" bIns="0" rtlCol="0" anchor="t">
            <a:spAutoFit/>
          </a:bodyPr>
          <a:lstStyle/>
          <a:p>
            <a:pPr algn="l">
              <a:lnSpc>
                <a:spcPts val="7279"/>
              </a:lnSpc>
            </a:pPr>
            <a:r>
              <a:rPr lang="en-US" sz="5199" b="1">
                <a:solidFill>
                  <a:srgbClr val="C60909"/>
                </a:solidFill>
                <a:latin typeface="Source Han Sans JP Bold"/>
                <a:ea typeface="Source Han Sans JP Bold"/>
                <a:cs typeface="Source Han Sans JP Bold"/>
                <a:sym typeface="Source Han Sans JP Bold"/>
              </a:rPr>
              <a:t>ブレクスピプラゾール（レキサルティ）による増強療法</a:t>
            </a:r>
          </a:p>
          <a:p>
            <a:pPr algn="l">
              <a:lnSpc>
                <a:spcPts val="7279"/>
              </a:lnSpc>
            </a:pPr>
            <a:endParaRPr lang="en-US" sz="5199" b="1">
              <a:solidFill>
                <a:srgbClr val="C60909"/>
              </a:solidFill>
              <a:latin typeface="Source Han Sans JP Bold"/>
              <a:ea typeface="Source Han Sans JP Bold"/>
              <a:cs typeface="Source Han Sans JP Bold"/>
              <a:sym typeface="Source Han Sans JP Bold"/>
            </a:endParaRPr>
          </a:p>
          <a:p>
            <a:pPr algn="l">
              <a:lnSpc>
                <a:spcPts val="7279"/>
              </a:lnSpc>
            </a:pPr>
            <a:r>
              <a:rPr lang="en-US" sz="5199" b="1">
                <a:solidFill>
                  <a:srgbClr val="C60909"/>
                </a:solidFill>
                <a:latin typeface="Source Han Sans JP Bold"/>
                <a:ea typeface="Source Han Sans JP Bold"/>
                <a:cs typeface="Source Han Sans JP Bold"/>
                <a:sym typeface="Source Han Sans JP Bold"/>
              </a:rPr>
              <a:t> **「うつ病・うつ状態」**が国内で適応に追加（既存治療で十分な効果がない場合）。抗うつ薬に上乗せする日本発の新しめの選択肢として実臨床に普及。 </a:t>
            </a:r>
          </a:p>
          <a:p>
            <a:pPr algn="ctr">
              <a:lnSpc>
                <a:spcPts val="7279"/>
              </a:lnSpc>
            </a:pPr>
            <a:endParaRPr lang="en-US" sz="5199" b="1">
              <a:solidFill>
                <a:srgbClr val="C60909"/>
              </a:solidFill>
              <a:latin typeface="Source Han Sans JP Bold"/>
              <a:ea typeface="Source Han Sans JP Bold"/>
              <a:cs typeface="Source Han Sans JP Bold"/>
              <a:sym typeface="Source Han Sans JP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0" y="2833860"/>
            <a:ext cx="18288000" cy="3658870"/>
          </a:xfrm>
          <a:prstGeom prst="rect">
            <a:avLst/>
          </a:prstGeom>
        </p:spPr>
        <p:txBody>
          <a:bodyPr lIns="0" tIns="0" rIns="0" bIns="0" rtlCol="0" anchor="t">
            <a:spAutoFit/>
          </a:bodyPr>
          <a:lstStyle/>
          <a:p>
            <a:pPr algn="ctr">
              <a:lnSpc>
                <a:spcPts val="7279"/>
              </a:lnSpc>
            </a:pPr>
            <a:endParaRPr/>
          </a:p>
          <a:p>
            <a:pPr algn="l">
              <a:lnSpc>
                <a:spcPts val="7279"/>
              </a:lnSpc>
            </a:pPr>
            <a:r>
              <a:rPr lang="en-US" sz="5199" b="1">
                <a:solidFill>
                  <a:srgbClr val="C60909"/>
                </a:solidFill>
                <a:latin typeface="Source Han Sans JP Bold"/>
                <a:ea typeface="Source Han Sans JP Bold"/>
                <a:cs typeface="Source Han Sans JP Bold"/>
                <a:sym typeface="Source Han Sans JP Bold"/>
              </a:rPr>
              <a:t>4. ズラノロン（ZURZUVAE） 2023年、**産後うつ（PPD）**で初の経口薬として承認。14日間コースで迅速な症状改善を示す。</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2933"/>
        </a:solidFill>
        <a:effectLst/>
      </p:bgPr>
    </p:bg>
    <p:spTree>
      <p:nvGrpSpPr>
        <p:cNvPr id="1" name=""/>
        <p:cNvGrpSpPr/>
        <p:nvPr/>
      </p:nvGrpSpPr>
      <p:grpSpPr>
        <a:xfrm>
          <a:off x="0" y="0"/>
          <a:ext cx="0" cy="0"/>
          <a:chOff x="0" y="0"/>
          <a:chExt cx="0" cy="0"/>
        </a:xfrm>
      </p:grpSpPr>
      <p:sp>
        <p:nvSpPr>
          <p:cNvPr id="2" name="TextBox 2"/>
          <p:cNvSpPr txBox="1"/>
          <p:nvPr/>
        </p:nvSpPr>
        <p:spPr>
          <a:xfrm>
            <a:off x="1893341" y="1154629"/>
            <a:ext cx="14501319" cy="2305052"/>
          </a:xfrm>
          <a:prstGeom prst="rect">
            <a:avLst/>
          </a:prstGeom>
        </p:spPr>
        <p:txBody>
          <a:bodyPr lIns="0" tIns="0" rIns="0" bIns="0" rtlCol="0" anchor="t">
            <a:spAutoFit/>
          </a:bodyPr>
          <a:lstStyle/>
          <a:p>
            <a:pPr marL="0" lvl="0" indent="0" algn="ctr">
              <a:lnSpc>
                <a:spcPts val="8925"/>
              </a:lnSpc>
            </a:pPr>
            <a:r>
              <a:rPr lang="en-US" sz="8500" b="1">
                <a:solidFill>
                  <a:srgbClr val="FFFFFF"/>
                </a:solidFill>
                <a:latin typeface="Source Han Sans JP Bold"/>
                <a:ea typeface="Source Han Sans JP Bold"/>
                <a:cs typeface="Source Han Sans JP Bold"/>
                <a:sym typeface="Source Han Sans JP Bold"/>
              </a:rPr>
              <a:t>万葉集 巻6-978「山上憶良 沈痾（ちんあ）の時の歌一首」</a:t>
            </a:r>
          </a:p>
        </p:txBody>
      </p:sp>
      <p:sp>
        <p:nvSpPr>
          <p:cNvPr id="3" name="AutoShape 3"/>
          <p:cNvSpPr/>
          <p:nvPr/>
        </p:nvSpPr>
        <p:spPr>
          <a:xfrm>
            <a:off x="1893341" y="4303167"/>
            <a:ext cx="14501319" cy="0"/>
          </a:xfrm>
          <a:prstGeom prst="line">
            <a:avLst/>
          </a:prstGeom>
          <a:ln w="38100" cap="flat">
            <a:solidFill>
              <a:srgbClr val="CDAA7E"/>
            </a:solidFill>
            <a:prstDash val="solid"/>
            <a:headEnd type="none" w="sm" len="sm"/>
            <a:tailEnd type="none" w="sm" len="sm"/>
          </a:ln>
        </p:spPr>
        <p:txBody>
          <a:bodyPr/>
          <a:lstStyle/>
          <a:p>
            <a:endParaRPr lang="ja-JP" altLang="en-US"/>
          </a:p>
        </p:txBody>
      </p:sp>
      <p:sp>
        <p:nvSpPr>
          <p:cNvPr id="4" name="TextBox 4"/>
          <p:cNvSpPr txBox="1"/>
          <p:nvPr/>
        </p:nvSpPr>
        <p:spPr>
          <a:xfrm>
            <a:off x="7359539" y="5141396"/>
            <a:ext cx="3568923" cy="3667125"/>
          </a:xfrm>
          <a:prstGeom prst="rect">
            <a:avLst/>
          </a:prstGeom>
        </p:spPr>
        <p:txBody>
          <a:bodyPr lIns="0" tIns="0" rIns="0" bIns="0" rtlCol="0" anchor="t">
            <a:spAutoFit/>
          </a:bodyPr>
          <a:lstStyle/>
          <a:p>
            <a:pPr marL="0" lvl="0" indent="0" algn="ctr">
              <a:lnSpc>
                <a:spcPts val="4817"/>
              </a:lnSpc>
            </a:pPr>
            <a:r>
              <a:rPr lang="en-US" sz="4014">
                <a:solidFill>
                  <a:srgbClr val="FFFFFF"/>
                </a:solidFill>
                <a:latin typeface="Raleway"/>
                <a:ea typeface="Raleway"/>
                <a:cs typeface="Raleway"/>
                <a:sym typeface="Raleway"/>
              </a:rPr>
              <a:t>士（をのこ）やも空しくあるべき　万代（よろづよ）に語り継ぐべき名は立てずして</a:t>
            </a:r>
          </a:p>
        </p:txBody>
      </p:sp>
      <p:sp>
        <p:nvSpPr>
          <p:cNvPr id="5" name="TextBox 5"/>
          <p:cNvSpPr txBox="1"/>
          <p:nvPr/>
        </p:nvSpPr>
        <p:spPr>
          <a:xfrm>
            <a:off x="12825737" y="5141396"/>
            <a:ext cx="3568923" cy="3667125"/>
          </a:xfrm>
          <a:prstGeom prst="rect">
            <a:avLst/>
          </a:prstGeom>
        </p:spPr>
        <p:txBody>
          <a:bodyPr lIns="0" tIns="0" rIns="0" bIns="0" rtlCol="0" anchor="t">
            <a:spAutoFit/>
          </a:bodyPr>
          <a:lstStyle/>
          <a:p>
            <a:pPr marL="0" lvl="0" indent="0" algn="ctr">
              <a:lnSpc>
                <a:spcPts val="4817"/>
              </a:lnSpc>
            </a:pPr>
            <a:r>
              <a:rPr lang="en-US" sz="4014">
                <a:solidFill>
                  <a:srgbClr val="FFFFFF"/>
                </a:solidFill>
                <a:latin typeface="Raleway"/>
                <a:ea typeface="Raleway"/>
                <a:cs typeface="Raleway"/>
                <a:sym typeface="Raleway"/>
              </a:rPr>
              <a:t>男たる者が、むなしくあってよいのだろうか。永久に語り継ぐべき名を立てずに。</a:t>
            </a:r>
          </a:p>
        </p:txBody>
      </p:sp>
      <p:sp>
        <p:nvSpPr>
          <p:cNvPr id="6" name="TextBox 6"/>
          <p:cNvSpPr txBox="1"/>
          <p:nvPr/>
        </p:nvSpPr>
        <p:spPr>
          <a:xfrm>
            <a:off x="1893341" y="6041509"/>
            <a:ext cx="3568923" cy="1866900"/>
          </a:xfrm>
          <a:prstGeom prst="rect">
            <a:avLst/>
          </a:prstGeom>
        </p:spPr>
        <p:txBody>
          <a:bodyPr lIns="0" tIns="0" rIns="0" bIns="0" rtlCol="0" anchor="t">
            <a:spAutoFit/>
          </a:bodyPr>
          <a:lstStyle/>
          <a:p>
            <a:pPr marL="0" lvl="0" indent="0" algn="ctr">
              <a:lnSpc>
                <a:spcPts val="4941"/>
              </a:lnSpc>
            </a:pPr>
            <a:r>
              <a:rPr lang="en-US" sz="4117">
                <a:solidFill>
                  <a:srgbClr val="FFFFFF"/>
                </a:solidFill>
                <a:latin typeface="Raleway"/>
                <a:ea typeface="Raleway"/>
                <a:cs typeface="Raleway"/>
                <a:sym typeface="Raleway"/>
              </a:rPr>
              <a:t>士也母 空應有 萬代尓 語續可 名者不立之而</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1314763" y="2296561"/>
            <a:ext cx="15059871" cy="7116588"/>
          </a:xfrm>
          <a:prstGeom prst="rect">
            <a:avLst/>
          </a:prstGeom>
        </p:spPr>
        <p:txBody>
          <a:bodyPr lIns="0" tIns="0" rIns="0" bIns="0" rtlCol="0" anchor="t">
            <a:spAutoFit/>
          </a:bodyPr>
          <a:lstStyle/>
          <a:p>
            <a:pPr algn="just">
              <a:lnSpc>
                <a:spcPts val="6254"/>
              </a:lnSpc>
            </a:pPr>
            <a:r>
              <a:rPr lang="en-US" sz="4467" b="1">
                <a:solidFill>
                  <a:srgbClr val="F80F0F"/>
                </a:solidFill>
                <a:latin typeface="Source Han Sans JP Bold"/>
                <a:ea typeface="Source Han Sans JP Bold"/>
                <a:cs typeface="Source Han Sans JP Bold"/>
                <a:sym typeface="Source Han Sans JP Bold"/>
              </a:rPr>
              <a:t>「うつ病・うつ状態」を対象疾患とする</a:t>
            </a:r>
          </a:p>
          <a:p>
            <a:pPr algn="just">
              <a:lnSpc>
                <a:spcPts val="6254"/>
              </a:lnSpc>
            </a:pPr>
            <a:r>
              <a:rPr lang="en-US" sz="4467" b="1">
                <a:solidFill>
                  <a:srgbClr val="F80F0F"/>
                </a:solidFill>
                <a:latin typeface="Source Han Sans JP Bold"/>
                <a:ea typeface="Source Han Sans JP Bold"/>
                <a:cs typeface="Source Han Sans JP Bold"/>
                <a:sym typeface="Source Han Sans JP Bold"/>
              </a:rPr>
              <a:t>               新有効成分含有医薬品。</a:t>
            </a:r>
          </a:p>
          <a:p>
            <a:pPr algn="just">
              <a:lnSpc>
                <a:spcPts val="6254"/>
              </a:lnSpc>
            </a:pPr>
            <a:endParaRPr lang="en-US" sz="4467" b="1">
              <a:solidFill>
                <a:srgbClr val="F80F0F"/>
              </a:solidFill>
              <a:latin typeface="Source Han Sans JP Bold"/>
              <a:ea typeface="Source Han Sans JP Bold"/>
              <a:cs typeface="Source Han Sans JP Bold"/>
              <a:sym typeface="Source Han Sans JP Bold"/>
            </a:endParaRPr>
          </a:p>
          <a:p>
            <a:pPr algn="just">
              <a:lnSpc>
                <a:spcPts val="6254"/>
              </a:lnSpc>
            </a:pPr>
            <a:r>
              <a:rPr lang="en-US" sz="4467" b="1">
                <a:solidFill>
                  <a:srgbClr val="F80F0F"/>
                </a:solidFill>
                <a:latin typeface="Source Han Sans JP Bold"/>
                <a:ea typeface="Source Han Sans JP Bold"/>
                <a:cs typeface="Source Han Sans JP Bold"/>
                <a:sym typeface="Source Han Sans JP Bold"/>
              </a:rPr>
              <a:t>GABA-A受容体ポジティブアロステリックモジュレーターであり、既存の抗うつ薬とは異なる新規作用機序医薬品。米Sage社（25年７月にSupernus社により買収）からの導入品。塩野義製薬は、国内で実施した中等症から重症のうつ病患者を対象とした第３相試験の結果に基づき、24年９月に承認申請した。</a:t>
            </a:r>
          </a:p>
        </p:txBody>
      </p:sp>
      <p:sp>
        <p:nvSpPr>
          <p:cNvPr id="4" name="TextBox 4"/>
          <p:cNvSpPr txBox="1"/>
          <p:nvPr/>
        </p:nvSpPr>
        <p:spPr>
          <a:xfrm>
            <a:off x="832696" y="678015"/>
            <a:ext cx="16392376" cy="928345"/>
          </a:xfrm>
          <a:prstGeom prst="rect">
            <a:avLst/>
          </a:prstGeom>
        </p:spPr>
        <p:txBody>
          <a:bodyPr lIns="0" tIns="0" rIns="0" bIns="0" rtlCol="0" anchor="t">
            <a:spAutoFit/>
          </a:bodyPr>
          <a:lstStyle/>
          <a:p>
            <a:pPr algn="ctr">
              <a:lnSpc>
                <a:spcPts val="7631"/>
              </a:lnSpc>
            </a:pPr>
            <a:r>
              <a:rPr lang="en-US" sz="5450" b="1">
                <a:solidFill>
                  <a:srgbClr val="F80F0F"/>
                </a:solidFill>
                <a:latin typeface="Source Han Sans JP Bold"/>
                <a:ea typeface="Source Han Sans JP Bold"/>
                <a:cs typeface="Source Han Sans JP Bold"/>
                <a:sym typeface="Source Han Sans JP Bold"/>
              </a:rPr>
              <a:t>ザズベイカプセル30mg（ズラノロン、塩野義製薬）</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2" name="AutoShape 2"/>
          <p:cNvSpPr/>
          <p:nvPr/>
        </p:nvSpPr>
        <p:spPr>
          <a:xfrm>
            <a:off x="271999" y="3818402"/>
            <a:ext cx="7908899" cy="662549"/>
          </a:xfrm>
          <a:prstGeom prst="rect">
            <a:avLst/>
          </a:prstGeom>
          <a:solidFill>
            <a:srgbClr val="0A0A0A"/>
          </a:solidFill>
        </p:spPr>
        <p:txBody>
          <a:bodyPr/>
          <a:lstStyle/>
          <a:p>
            <a:endParaRPr lang="ja-JP" altLang="en-US"/>
          </a:p>
        </p:txBody>
      </p:sp>
      <p:sp>
        <p:nvSpPr>
          <p:cNvPr id="3" name="AutoShape 3"/>
          <p:cNvSpPr/>
          <p:nvPr/>
        </p:nvSpPr>
        <p:spPr>
          <a:xfrm>
            <a:off x="271999" y="4480951"/>
            <a:ext cx="7908899" cy="662549"/>
          </a:xfrm>
          <a:prstGeom prst="rect">
            <a:avLst/>
          </a:prstGeom>
          <a:solidFill>
            <a:srgbClr val="0A0A0A"/>
          </a:solidFill>
        </p:spPr>
        <p:txBody>
          <a:bodyPr/>
          <a:lstStyle/>
          <a:p>
            <a:endParaRPr lang="ja-JP" altLang="en-US"/>
          </a:p>
        </p:txBody>
      </p:sp>
      <p:sp>
        <p:nvSpPr>
          <p:cNvPr id="4" name="AutoShape 4"/>
          <p:cNvSpPr/>
          <p:nvPr/>
        </p:nvSpPr>
        <p:spPr>
          <a:xfrm>
            <a:off x="271999" y="5143500"/>
            <a:ext cx="7908899" cy="662549"/>
          </a:xfrm>
          <a:prstGeom prst="rect">
            <a:avLst/>
          </a:prstGeom>
          <a:solidFill>
            <a:srgbClr val="0A0A0A"/>
          </a:solidFill>
        </p:spPr>
        <p:txBody>
          <a:bodyPr/>
          <a:lstStyle/>
          <a:p>
            <a:endParaRPr lang="ja-JP" altLang="en-US"/>
          </a:p>
        </p:txBody>
      </p:sp>
      <p:sp>
        <p:nvSpPr>
          <p:cNvPr id="5" name="AutoShape 5"/>
          <p:cNvSpPr/>
          <p:nvPr/>
        </p:nvSpPr>
        <p:spPr>
          <a:xfrm>
            <a:off x="271999" y="5806049"/>
            <a:ext cx="7908899" cy="662549"/>
          </a:xfrm>
          <a:prstGeom prst="rect">
            <a:avLst/>
          </a:prstGeom>
          <a:solidFill>
            <a:srgbClr val="0A0A0A"/>
          </a:solidFill>
        </p:spPr>
        <p:txBody>
          <a:bodyPr/>
          <a:lstStyle/>
          <a:p>
            <a:endParaRPr lang="ja-JP" altLang="en-US"/>
          </a:p>
        </p:txBody>
      </p:sp>
      <p:sp>
        <p:nvSpPr>
          <p:cNvPr id="6" name="TextBox 6"/>
          <p:cNvSpPr txBox="1"/>
          <p:nvPr/>
        </p:nvSpPr>
        <p:spPr>
          <a:xfrm>
            <a:off x="1707567" y="3948679"/>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うつ病の原因とは</a:t>
            </a:r>
          </a:p>
        </p:txBody>
      </p:sp>
      <p:sp>
        <p:nvSpPr>
          <p:cNvPr id="7" name="Freeform 7"/>
          <p:cNvSpPr/>
          <p:nvPr/>
        </p:nvSpPr>
        <p:spPr>
          <a:xfrm>
            <a:off x="716875" y="3933194"/>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TextBox 8"/>
          <p:cNvSpPr txBox="1"/>
          <p:nvPr/>
        </p:nvSpPr>
        <p:spPr>
          <a:xfrm>
            <a:off x="824575" y="4028933"/>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2</a:t>
            </a:r>
          </a:p>
        </p:txBody>
      </p:sp>
      <p:sp>
        <p:nvSpPr>
          <p:cNvPr id="9" name="TextBox 9"/>
          <p:cNvSpPr txBox="1"/>
          <p:nvPr/>
        </p:nvSpPr>
        <p:spPr>
          <a:xfrm>
            <a:off x="1707567" y="4611228"/>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うつ病の早期発見</a:t>
            </a:r>
          </a:p>
        </p:txBody>
      </p:sp>
      <p:sp>
        <p:nvSpPr>
          <p:cNvPr id="10" name="Freeform 10"/>
          <p:cNvSpPr/>
          <p:nvPr/>
        </p:nvSpPr>
        <p:spPr>
          <a:xfrm>
            <a:off x="711147" y="4595743"/>
            <a:ext cx="432965" cy="432965"/>
          </a:xfrm>
          <a:custGeom>
            <a:avLst/>
            <a:gdLst/>
            <a:ahLst/>
            <a:cxnLst/>
            <a:rect l="l" t="t" r="r" b="b"/>
            <a:pathLst>
              <a:path w="432965" h="432965">
                <a:moveTo>
                  <a:pt x="0" y="0"/>
                </a:moveTo>
                <a:lnTo>
                  <a:pt x="432965" y="0"/>
                </a:lnTo>
                <a:lnTo>
                  <a:pt x="432965"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1" name="TextBox 11"/>
          <p:cNvSpPr txBox="1"/>
          <p:nvPr/>
        </p:nvSpPr>
        <p:spPr>
          <a:xfrm>
            <a:off x="824575" y="4691482"/>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3</a:t>
            </a:r>
          </a:p>
        </p:txBody>
      </p:sp>
      <p:sp>
        <p:nvSpPr>
          <p:cNvPr id="12" name="TextBox 12"/>
          <p:cNvSpPr txBox="1"/>
          <p:nvPr/>
        </p:nvSpPr>
        <p:spPr>
          <a:xfrm>
            <a:off x="1707567" y="5273777"/>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うつ病の治療</a:t>
            </a:r>
          </a:p>
        </p:txBody>
      </p:sp>
      <p:sp>
        <p:nvSpPr>
          <p:cNvPr id="13" name="Freeform 13"/>
          <p:cNvSpPr/>
          <p:nvPr/>
        </p:nvSpPr>
        <p:spPr>
          <a:xfrm>
            <a:off x="716875" y="5258292"/>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TextBox 14"/>
          <p:cNvSpPr txBox="1"/>
          <p:nvPr/>
        </p:nvSpPr>
        <p:spPr>
          <a:xfrm>
            <a:off x="824575" y="5354031"/>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4</a:t>
            </a:r>
          </a:p>
        </p:txBody>
      </p:sp>
      <p:sp>
        <p:nvSpPr>
          <p:cNvPr id="15" name="TextBox 15"/>
          <p:cNvSpPr txBox="1"/>
          <p:nvPr/>
        </p:nvSpPr>
        <p:spPr>
          <a:xfrm>
            <a:off x="1707567" y="5936326"/>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うつ病の予防</a:t>
            </a:r>
          </a:p>
        </p:txBody>
      </p:sp>
      <p:sp>
        <p:nvSpPr>
          <p:cNvPr id="16" name="Freeform 16"/>
          <p:cNvSpPr/>
          <p:nvPr/>
        </p:nvSpPr>
        <p:spPr>
          <a:xfrm>
            <a:off x="716875" y="5920841"/>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7" name="TextBox 17"/>
          <p:cNvSpPr txBox="1"/>
          <p:nvPr/>
        </p:nvSpPr>
        <p:spPr>
          <a:xfrm>
            <a:off x="824575" y="6016580"/>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5</a:t>
            </a:r>
          </a:p>
        </p:txBody>
      </p:sp>
      <p:sp>
        <p:nvSpPr>
          <p:cNvPr id="18" name="TextBox 18"/>
          <p:cNvSpPr txBox="1"/>
          <p:nvPr/>
        </p:nvSpPr>
        <p:spPr>
          <a:xfrm>
            <a:off x="9377373" y="3051298"/>
            <a:ext cx="7767627" cy="2752725"/>
          </a:xfrm>
          <a:prstGeom prst="rect">
            <a:avLst/>
          </a:prstGeom>
        </p:spPr>
        <p:txBody>
          <a:bodyPr lIns="0" tIns="0" rIns="0" bIns="0" rtlCol="0" anchor="t">
            <a:spAutoFit/>
          </a:bodyPr>
          <a:lstStyle/>
          <a:p>
            <a:pPr marL="0" lvl="0" indent="0" algn="l">
              <a:lnSpc>
                <a:spcPts val="10800"/>
              </a:lnSpc>
            </a:pPr>
            <a:r>
              <a:rPr lang="en-US" sz="9000">
                <a:solidFill>
                  <a:srgbClr val="FFFFFF"/>
                </a:solidFill>
                <a:latin typeface="Raleway"/>
                <a:ea typeface="Raleway"/>
                <a:cs typeface="Raleway"/>
                <a:sym typeface="Raleway"/>
              </a:rPr>
              <a:t>今日伝えたいこと</a:t>
            </a:r>
          </a:p>
        </p:txBody>
      </p:sp>
      <p:sp>
        <p:nvSpPr>
          <p:cNvPr id="19" name="AutoShape 19"/>
          <p:cNvSpPr/>
          <p:nvPr/>
        </p:nvSpPr>
        <p:spPr>
          <a:xfrm>
            <a:off x="9256123" y="6119812"/>
            <a:ext cx="8384422" cy="0"/>
          </a:xfrm>
          <a:prstGeom prst="line">
            <a:avLst/>
          </a:prstGeom>
          <a:ln w="104775" cap="flat">
            <a:solidFill>
              <a:srgbClr val="FFFFFF"/>
            </a:solidFill>
            <a:prstDash val="solid"/>
            <a:headEnd type="none" w="sm" len="sm"/>
            <a:tailEnd type="none" w="sm" len="sm"/>
          </a:ln>
        </p:spPr>
        <p:txBody>
          <a:bodyPr/>
          <a:lstStyle/>
          <a:p>
            <a:endParaRPr lang="ja-JP" altLang="en-US"/>
          </a:p>
        </p:txBody>
      </p:sp>
      <p:sp>
        <p:nvSpPr>
          <p:cNvPr id="20" name="TextBox 20"/>
          <p:cNvSpPr txBox="1"/>
          <p:nvPr/>
        </p:nvSpPr>
        <p:spPr>
          <a:xfrm>
            <a:off x="9377373" y="7504955"/>
            <a:ext cx="6473331" cy="1045212"/>
          </a:xfrm>
          <a:prstGeom prst="rect">
            <a:avLst/>
          </a:prstGeom>
        </p:spPr>
        <p:txBody>
          <a:bodyPr lIns="0" tIns="0" rIns="0" bIns="0" rtlCol="0" anchor="t">
            <a:spAutoFit/>
          </a:bodyPr>
          <a:lstStyle/>
          <a:p>
            <a:pPr algn="ctr">
              <a:lnSpc>
                <a:spcPts val="8539"/>
              </a:lnSpc>
            </a:pPr>
            <a:r>
              <a:rPr lang="en-US" sz="6099">
                <a:solidFill>
                  <a:srgbClr val="FFFFFF"/>
                </a:solidFill>
                <a:latin typeface="Raleway"/>
                <a:ea typeface="Raleway"/>
                <a:cs typeface="Raleway"/>
                <a:sym typeface="Raleway"/>
              </a:rPr>
              <a:t>うつ病の予防</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1194676" y="225452"/>
            <a:ext cx="13766899" cy="803248"/>
          </a:xfrm>
          <a:prstGeom prst="rect">
            <a:avLst/>
          </a:prstGeom>
        </p:spPr>
        <p:txBody>
          <a:bodyPr lIns="0" tIns="0" rIns="0" bIns="0" rtlCol="0" anchor="t">
            <a:spAutoFit/>
          </a:bodyPr>
          <a:lstStyle/>
          <a:p>
            <a:pPr algn="ctr">
              <a:lnSpc>
                <a:spcPts val="6651"/>
              </a:lnSpc>
            </a:pPr>
            <a:r>
              <a:rPr lang="en-US" sz="4751" b="1">
                <a:solidFill>
                  <a:srgbClr val="000000"/>
                </a:solidFill>
                <a:latin typeface="Source Han Sans JP Bold"/>
                <a:ea typeface="Source Han Sans JP Bold"/>
                <a:cs typeface="Source Han Sans JP Bold"/>
                <a:sym typeface="Source Han Sans JP Bold"/>
              </a:rPr>
              <a:t>うつ病の「最新」家族・職場支援 5つのアプローチ</a:t>
            </a:r>
          </a:p>
        </p:txBody>
      </p:sp>
      <p:sp>
        <p:nvSpPr>
          <p:cNvPr id="4" name="TextBox 4"/>
          <p:cNvSpPr txBox="1"/>
          <p:nvPr/>
        </p:nvSpPr>
        <p:spPr>
          <a:xfrm>
            <a:off x="1028700" y="822727"/>
            <a:ext cx="16064624" cy="9125047"/>
          </a:xfrm>
          <a:prstGeom prst="rect">
            <a:avLst/>
          </a:prstGeom>
        </p:spPr>
        <p:txBody>
          <a:bodyPr lIns="0" tIns="0" rIns="0" bIns="0" rtlCol="0" anchor="t">
            <a:spAutoFit/>
          </a:bodyPr>
          <a:lstStyle/>
          <a:p>
            <a:pPr algn="just">
              <a:lnSpc>
                <a:spcPts val="3669"/>
              </a:lnSpc>
            </a:pPr>
            <a:endParaRPr/>
          </a:p>
          <a:p>
            <a:pPr algn="just">
              <a:lnSpc>
                <a:spcPts val="3669"/>
              </a:lnSpc>
            </a:pPr>
            <a:r>
              <a:rPr lang="en-US" sz="2621" b="1">
                <a:solidFill>
                  <a:srgbClr val="000000"/>
                </a:solidFill>
                <a:latin typeface="Source Han Sans JP Bold"/>
                <a:ea typeface="Source Han Sans JP Bold"/>
                <a:cs typeface="Source Han Sans JP Bold"/>
                <a:sym typeface="Source Han Sans JP Bold"/>
              </a:rPr>
              <a:t> １家族心理教育や家族会・ピア支援で、症状理解と関わり方を学ぶ／介護者負担の軽減にも有効。</a:t>
            </a:r>
          </a:p>
          <a:p>
            <a:pPr algn="just">
              <a:lnSpc>
                <a:spcPts val="3669"/>
              </a:lnSpc>
            </a:pPr>
            <a:endParaRPr lang="en-US" sz="2621" b="1">
              <a:solidFill>
                <a:srgbClr val="000000"/>
              </a:solidFill>
              <a:latin typeface="Source Han Sans JP Bold"/>
              <a:ea typeface="Source Han Sans JP Bold"/>
              <a:cs typeface="Source Han Sans JP Bold"/>
              <a:sym typeface="Source Han Sans JP Bold"/>
            </a:endParaRPr>
          </a:p>
          <a:p>
            <a:pPr algn="just">
              <a:lnSpc>
                <a:spcPts val="3669"/>
              </a:lnSpc>
            </a:pPr>
            <a:r>
              <a:rPr lang="en-US" sz="2621">
                <a:solidFill>
                  <a:srgbClr val="000000"/>
                </a:solidFill>
                <a:latin typeface="Source Han Sans JP"/>
                <a:ea typeface="Source Han Sans JP"/>
                <a:cs typeface="Source Han Sans JP"/>
                <a:sym typeface="Source Han Sans JP"/>
              </a:rPr>
              <a:t>２　</a:t>
            </a:r>
            <a:r>
              <a:rPr lang="en-US" sz="2621" b="1">
                <a:solidFill>
                  <a:srgbClr val="000000"/>
                </a:solidFill>
                <a:latin typeface="Source Han Sans JP Bold"/>
                <a:ea typeface="Source Han Sans JP Bold"/>
                <a:cs typeface="Source Han Sans JP Bold"/>
                <a:sym typeface="Source Han Sans JP Bold"/>
              </a:rPr>
              <a:t>家族と作る“セーフティプラン”</a:t>
            </a:r>
          </a:p>
          <a:p>
            <a:pPr algn="just">
              <a:lnSpc>
                <a:spcPts val="3669"/>
              </a:lnSpc>
            </a:pPr>
            <a:r>
              <a:rPr lang="en-US" sz="2621" b="1">
                <a:solidFill>
                  <a:srgbClr val="000000"/>
                </a:solidFill>
                <a:latin typeface="Source Han Sans JP Bold"/>
                <a:ea typeface="Source Han Sans JP Bold"/>
                <a:cs typeface="Source Han Sans JP Bold"/>
                <a:sym typeface="Source Han Sans JP Bold"/>
              </a:rPr>
              <a:t> 危機サイン・対処・連絡先・受診先・致死手段の管理を一枚に可視化し、家族も共有。</a:t>
            </a:r>
          </a:p>
          <a:p>
            <a:pPr algn="just">
              <a:lnSpc>
                <a:spcPts val="3669"/>
              </a:lnSpc>
            </a:pPr>
            <a:endParaRPr lang="en-US" sz="2621" b="1">
              <a:solidFill>
                <a:srgbClr val="000000"/>
              </a:solidFill>
              <a:latin typeface="Source Han Sans JP Bold"/>
              <a:ea typeface="Source Han Sans JP Bold"/>
              <a:cs typeface="Source Han Sans JP Bold"/>
              <a:sym typeface="Source Han Sans JP Bold"/>
            </a:endParaRPr>
          </a:p>
          <a:p>
            <a:pPr algn="just">
              <a:lnSpc>
                <a:spcPts val="3669"/>
              </a:lnSpc>
            </a:pPr>
            <a:r>
              <a:rPr lang="en-US" sz="2621" b="1">
                <a:solidFill>
                  <a:srgbClr val="000000"/>
                </a:solidFill>
                <a:latin typeface="Source Han Sans JP Bold"/>
                <a:ea typeface="Source Han Sans JP Bold"/>
                <a:cs typeface="Source Han Sans JP Bold"/>
                <a:sym typeface="Source Han Sans JP Bold"/>
              </a:rPr>
              <a:t>3 職場の“心理社会的リスク管理”を制度化</a:t>
            </a:r>
          </a:p>
          <a:p>
            <a:pPr algn="just">
              <a:lnSpc>
                <a:spcPts val="3669"/>
              </a:lnSpc>
            </a:pPr>
            <a:r>
              <a:rPr lang="en-US" sz="2621" b="1">
                <a:solidFill>
                  <a:srgbClr val="000000"/>
                </a:solidFill>
                <a:latin typeface="Source Han Sans JP Bold"/>
                <a:ea typeface="Source Han Sans JP Bold"/>
                <a:cs typeface="Source Han Sans JP Bold"/>
                <a:sym typeface="Source Han Sans JP Bold"/>
              </a:rPr>
              <a:t> 業務量・裁量・人間関係・ハラスメント等を組織的に評価→是正。WHOの職場メンタルヘルス指針とISO 45003に沿い、管理職研修と従業員のリテラシー向上を柱に。  </a:t>
            </a:r>
          </a:p>
          <a:p>
            <a:pPr algn="just">
              <a:lnSpc>
                <a:spcPts val="3669"/>
              </a:lnSpc>
            </a:pPr>
            <a:endParaRPr lang="en-US" sz="2621" b="1">
              <a:solidFill>
                <a:srgbClr val="000000"/>
              </a:solidFill>
              <a:latin typeface="Source Han Sans JP Bold"/>
              <a:ea typeface="Source Han Sans JP Bold"/>
              <a:cs typeface="Source Han Sans JP Bold"/>
              <a:sym typeface="Source Han Sans JP Bold"/>
            </a:endParaRPr>
          </a:p>
          <a:p>
            <a:pPr algn="just">
              <a:lnSpc>
                <a:spcPts val="3669"/>
              </a:lnSpc>
            </a:pPr>
            <a:r>
              <a:rPr lang="en-US" sz="2621">
                <a:solidFill>
                  <a:srgbClr val="000000"/>
                </a:solidFill>
                <a:latin typeface="Source Han Sans JP"/>
                <a:ea typeface="Source Han Sans JP"/>
                <a:cs typeface="Source Han Sans JP"/>
                <a:sym typeface="Source Han Sans JP"/>
              </a:rPr>
              <a:t>4 </a:t>
            </a:r>
            <a:r>
              <a:rPr lang="en-US" sz="2621" b="1">
                <a:solidFill>
                  <a:srgbClr val="000000"/>
                </a:solidFill>
                <a:latin typeface="Source Han Sans JP Bold"/>
                <a:ea typeface="Source Han Sans JP Bold"/>
                <a:cs typeface="Source Han Sans JP Bold"/>
                <a:sym typeface="Source Han Sans JP Bold"/>
              </a:rPr>
              <a:t>段階的復職＋産業保健連携（“5ステップ”）</a:t>
            </a:r>
          </a:p>
          <a:p>
            <a:pPr algn="just">
              <a:lnSpc>
                <a:spcPts val="3669"/>
              </a:lnSpc>
            </a:pPr>
            <a:r>
              <a:rPr lang="en-US" sz="2621" b="1">
                <a:solidFill>
                  <a:srgbClr val="000000"/>
                </a:solidFill>
                <a:latin typeface="Source Han Sans JP Bold"/>
                <a:ea typeface="Source Han Sans JP Bold"/>
                <a:cs typeface="Source Han Sans JP Bold"/>
                <a:sym typeface="Source Han Sans JP Bold"/>
              </a:rPr>
              <a:t>休業中の支援→主治医・産業医面談→復職判断→就業調整→フォローまでを計画。短時間勤務・業務軽減・テレワーク等の段階的復職を明文化し、公的手引や最新実務ガイドを参照。医療リワーク等の専門プログラムとも接続。</a:t>
            </a:r>
          </a:p>
          <a:p>
            <a:pPr algn="just">
              <a:lnSpc>
                <a:spcPts val="3669"/>
              </a:lnSpc>
            </a:pPr>
            <a:r>
              <a:rPr lang="en-US" sz="2621" b="1">
                <a:solidFill>
                  <a:srgbClr val="000000"/>
                </a:solidFill>
                <a:latin typeface="Source Han Sans JP Bold"/>
                <a:ea typeface="Source Han Sans JP Bold"/>
                <a:cs typeface="Source Han Sans JP Bold"/>
                <a:sym typeface="Source Han Sans JP Bold"/>
              </a:rPr>
              <a:t>  </a:t>
            </a:r>
          </a:p>
          <a:p>
            <a:pPr algn="just">
              <a:lnSpc>
                <a:spcPts val="3669"/>
              </a:lnSpc>
            </a:pPr>
            <a:r>
              <a:rPr lang="en-US" sz="2621">
                <a:solidFill>
                  <a:srgbClr val="000000"/>
                </a:solidFill>
                <a:latin typeface="Source Han Sans JP"/>
                <a:ea typeface="Source Han Sans JP"/>
                <a:cs typeface="Source Han Sans JP"/>
                <a:sym typeface="Source Han Sans JP"/>
              </a:rPr>
              <a:t>5 </a:t>
            </a:r>
            <a:r>
              <a:rPr lang="en-US" sz="2621" b="1">
                <a:solidFill>
                  <a:srgbClr val="000000"/>
                </a:solidFill>
                <a:latin typeface="Source Han Sans JP Bold"/>
                <a:ea typeface="Source Han Sans JP Bold"/>
                <a:cs typeface="Source Han Sans JP Bold"/>
                <a:sym typeface="Source Han Sans JP Bold"/>
              </a:rPr>
              <a:t>“見える化”とデジタル連携（MBC×EAP）</a:t>
            </a:r>
          </a:p>
          <a:p>
            <a:pPr algn="just">
              <a:lnSpc>
                <a:spcPts val="3669"/>
              </a:lnSpc>
            </a:pPr>
            <a:r>
              <a:rPr lang="en-US" sz="2621" b="1">
                <a:solidFill>
                  <a:srgbClr val="000000"/>
                </a:solidFill>
                <a:latin typeface="Source Han Sans JP Bold"/>
                <a:ea typeface="Source Han Sans JP Bold"/>
                <a:cs typeface="Source Han Sans JP Bold"/>
                <a:sym typeface="Source Han Sans JP Bold"/>
              </a:rPr>
              <a:t> PHQ‑9等で定期測定→早期調整する“メジャメント・ベースド・ケア”を導入し、人事/EAP/主治医（同意の範囲）と最小限の情報を共有。  </a:t>
            </a:r>
          </a:p>
          <a:p>
            <a:pPr algn="just">
              <a:lnSpc>
                <a:spcPts val="3669"/>
              </a:lnSpc>
            </a:pPr>
            <a:endParaRPr lang="en-US" sz="2621" b="1">
              <a:solidFill>
                <a:srgbClr val="000000"/>
              </a:solidFill>
              <a:latin typeface="Source Han Sans JP Bold"/>
              <a:ea typeface="Source Han Sans JP Bold"/>
              <a:cs typeface="Source Han Sans JP Bold"/>
              <a:sym typeface="Source Han Sans JP Bold"/>
            </a:endParaRPr>
          </a:p>
          <a:p>
            <a:pPr algn="just">
              <a:lnSpc>
                <a:spcPts val="3669"/>
              </a:lnSpc>
            </a:pPr>
            <a:endParaRPr lang="en-US" sz="2621" b="1">
              <a:solidFill>
                <a:srgbClr val="000000"/>
              </a:solidFill>
              <a:latin typeface="Source Han Sans JP Bold"/>
              <a:ea typeface="Source Han Sans JP Bold"/>
              <a:cs typeface="Source Han Sans JP Bold"/>
              <a:sym typeface="Source Han Sans JP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919" b="-83919"/>
            </a:stretch>
          </a:blipFill>
        </p:spPr>
        <p:txBody>
          <a:bodyPr/>
          <a:lstStyle/>
          <a:p>
            <a:endParaRPr lang="ja-JP" altLang="en-US"/>
          </a:p>
        </p:txBody>
      </p:sp>
      <p:sp>
        <p:nvSpPr>
          <p:cNvPr id="3" name="TextBox 3"/>
          <p:cNvSpPr txBox="1"/>
          <p:nvPr/>
        </p:nvSpPr>
        <p:spPr>
          <a:xfrm>
            <a:off x="1756860" y="571627"/>
            <a:ext cx="8022194" cy="1435164"/>
          </a:xfrm>
          <a:prstGeom prst="rect">
            <a:avLst/>
          </a:prstGeom>
        </p:spPr>
        <p:txBody>
          <a:bodyPr lIns="0" tIns="0" rIns="0" bIns="0" rtlCol="0" anchor="t">
            <a:spAutoFit/>
          </a:bodyPr>
          <a:lstStyle/>
          <a:p>
            <a:pPr marL="0" lvl="0" indent="0" algn="l">
              <a:lnSpc>
                <a:spcPts val="5603"/>
              </a:lnSpc>
            </a:pPr>
            <a:r>
              <a:rPr lang="en-US" sz="5336" b="1">
                <a:solidFill>
                  <a:srgbClr val="000000"/>
                </a:solidFill>
                <a:latin typeface="Source Han Sans JP Bold"/>
                <a:ea typeface="Source Han Sans JP Bold"/>
                <a:cs typeface="Source Han Sans JP Bold"/>
                <a:sym typeface="Source Han Sans JP Bold"/>
              </a:rPr>
              <a:t>うつ病の「最新」家族・職場支援 5つのアプローチ</a:t>
            </a:r>
          </a:p>
        </p:txBody>
      </p:sp>
      <p:sp>
        <p:nvSpPr>
          <p:cNvPr id="4" name="TextBox 4"/>
          <p:cNvSpPr txBox="1"/>
          <p:nvPr/>
        </p:nvSpPr>
        <p:spPr>
          <a:xfrm>
            <a:off x="1555286" y="2532916"/>
            <a:ext cx="15177429" cy="7381206"/>
          </a:xfrm>
          <a:prstGeom prst="rect">
            <a:avLst/>
          </a:prstGeom>
        </p:spPr>
        <p:txBody>
          <a:bodyPr lIns="0" tIns="0" rIns="0" bIns="0" rtlCol="0" anchor="t">
            <a:spAutoFit/>
          </a:bodyPr>
          <a:lstStyle/>
          <a:p>
            <a:pPr marL="0" lvl="0" indent="0" algn="l">
              <a:lnSpc>
                <a:spcPts val="3636"/>
              </a:lnSpc>
            </a:pPr>
            <a:r>
              <a:rPr lang="en-US" sz="2597" b="1">
                <a:solidFill>
                  <a:srgbClr val="000000"/>
                </a:solidFill>
                <a:latin typeface="Source Han Sans JP Bold"/>
                <a:ea typeface="Source Han Sans JP Bold"/>
                <a:cs typeface="Source Han Sans JP Bold"/>
                <a:sym typeface="Source Han Sans JP Bold"/>
              </a:rPr>
              <a:t>１家族心理教育や家族会・ピア支援で、症状理解と関わり方を学ぶ／介護者負担の軽減にも有効。</a:t>
            </a:r>
          </a:p>
          <a:p>
            <a:pPr marL="0" lvl="0" indent="0" algn="l">
              <a:lnSpc>
                <a:spcPts val="3100"/>
              </a:lnSpc>
            </a:pPr>
            <a:endParaRPr lang="en-US" sz="2597" b="1">
              <a:solidFill>
                <a:srgbClr val="000000"/>
              </a:solidFill>
              <a:latin typeface="Source Han Sans JP Bold"/>
              <a:ea typeface="Source Han Sans JP Bold"/>
              <a:cs typeface="Source Han Sans JP Bold"/>
              <a:sym typeface="Source Han Sans JP Bold"/>
            </a:endParaRPr>
          </a:p>
          <a:p>
            <a:pPr marL="0" lvl="0" indent="0" algn="l">
              <a:lnSpc>
                <a:spcPts val="3866"/>
              </a:lnSpc>
            </a:pPr>
            <a:r>
              <a:rPr lang="en-US" sz="2761" b="1">
                <a:solidFill>
                  <a:srgbClr val="000000"/>
                </a:solidFill>
                <a:latin typeface="Source Han Sans JP Bold"/>
                <a:ea typeface="Source Han Sans JP Bold"/>
                <a:cs typeface="Source Han Sans JP Bold"/>
                <a:sym typeface="Source Han Sans JP Bold"/>
              </a:rPr>
              <a:t>２家族と作る“セーフティプラン”</a:t>
            </a:r>
          </a:p>
          <a:p>
            <a:pPr marL="0" lvl="0" indent="0" algn="l">
              <a:lnSpc>
                <a:spcPts val="3636"/>
              </a:lnSpc>
            </a:pPr>
            <a:endParaRPr lang="en-US" sz="2761" b="1">
              <a:solidFill>
                <a:srgbClr val="000000"/>
              </a:solidFill>
              <a:latin typeface="Source Han Sans JP Bold"/>
              <a:ea typeface="Source Han Sans JP Bold"/>
              <a:cs typeface="Source Han Sans JP Bold"/>
              <a:sym typeface="Source Han Sans JP Bold"/>
            </a:endParaRPr>
          </a:p>
          <a:p>
            <a:pPr marL="0" lvl="0" indent="0" algn="l">
              <a:lnSpc>
                <a:spcPts val="3636"/>
              </a:lnSpc>
            </a:pPr>
            <a:r>
              <a:rPr lang="en-US" sz="2597" b="1">
                <a:solidFill>
                  <a:srgbClr val="000000"/>
                </a:solidFill>
                <a:latin typeface="Source Han Sans JP Bold"/>
                <a:ea typeface="Source Han Sans JP Bold"/>
                <a:cs typeface="Source Han Sans JP Bold"/>
                <a:sym typeface="Source Han Sans JP Bold"/>
              </a:rPr>
              <a:t>危機サイン・対処・連絡先・受診先・致死手段の管理を一枚に可視化し、家族も共有。</a:t>
            </a:r>
          </a:p>
          <a:p>
            <a:pPr marL="0" lvl="0" indent="0" algn="l">
              <a:lnSpc>
                <a:spcPts val="4530"/>
              </a:lnSpc>
            </a:pPr>
            <a:endParaRPr lang="en-US" sz="2597" b="1">
              <a:solidFill>
                <a:srgbClr val="000000"/>
              </a:solidFill>
              <a:latin typeface="Source Han Sans JP Bold"/>
              <a:ea typeface="Source Han Sans JP Bold"/>
              <a:cs typeface="Source Han Sans JP Bold"/>
              <a:sym typeface="Source Han Sans JP Bold"/>
            </a:endParaRPr>
          </a:p>
          <a:p>
            <a:pPr marL="0" lvl="0" indent="0" algn="l">
              <a:lnSpc>
                <a:spcPts val="3764"/>
              </a:lnSpc>
            </a:pPr>
            <a:r>
              <a:rPr lang="en-US" sz="2689" b="1">
                <a:solidFill>
                  <a:srgbClr val="000000"/>
                </a:solidFill>
                <a:latin typeface="Source Han Sans JP Bold"/>
                <a:ea typeface="Source Han Sans JP Bold"/>
                <a:cs typeface="Source Han Sans JP Bold"/>
                <a:sym typeface="Source Han Sans JP Bold"/>
              </a:rPr>
              <a:t>3 職場の“心理社会的リスク管理”を制度化</a:t>
            </a:r>
          </a:p>
          <a:p>
            <a:pPr marL="0" lvl="0" indent="0" algn="l">
              <a:lnSpc>
                <a:spcPts val="3764"/>
              </a:lnSpc>
            </a:pPr>
            <a:r>
              <a:rPr lang="en-US" sz="2689" b="1">
                <a:solidFill>
                  <a:srgbClr val="000000"/>
                </a:solidFill>
                <a:latin typeface="Source Han Sans JP Bold"/>
                <a:ea typeface="Source Han Sans JP Bold"/>
                <a:cs typeface="Source Han Sans JP Bold"/>
                <a:sym typeface="Source Han Sans JP Bold"/>
              </a:rPr>
              <a:t> 業務量・裁量・人間関係・ハラスメント等を組織的に評価→是正。WHOの職場メンタルヘルス指針とISO 45003に沿い、管理職研修と従業員のリテラシー向上を柱に。</a:t>
            </a:r>
          </a:p>
          <a:p>
            <a:pPr marL="0" lvl="0" indent="0" algn="l">
              <a:lnSpc>
                <a:spcPts val="1414"/>
              </a:lnSpc>
            </a:pPr>
            <a:endParaRPr lang="en-US" sz="2689" b="1">
              <a:solidFill>
                <a:srgbClr val="000000"/>
              </a:solidFill>
              <a:latin typeface="Source Han Sans JP Bold"/>
              <a:ea typeface="Source Han Sans JP Bold"/>
              <a:cs typeface="Source Han Sans JP Bold"/>
              <a:sym typeface="Source Han Sans JP Bold"/>
            </a:endParaRPr>
          </a:p>
          <a:p>
            <a:pPr marL="0" lvl="0" indent="0" algn="l">
              <a:lnSpc>
                <a:spcPts val="1414"/>
              </a:lnSpc>
            </a:pPr>
            <a:r>
              <a:rPr lang="en-US" sz="1010" b="1">
                <a:solidFill>
                  <a:srgbClr val="000000"/>
                </a:solidFill>
                <a:latin typeface="Source Han Sans JP Bold"/>
                <a:ea typeface="Source Han Sans JP Bold"/>
                <a:cs typeface="Source Han Sans JP Bold"/>
                <a:sym typeface="Source Han Sans JP Bold"/>
              </a:rPr>
              <a:t>4 段階的復職＋産業保健連携（“5ステップ”）</a:t>
            </a:r>
          </a:p>
          <a:p>
            <a:pPr marL="0" lvl="0" indent="0" algn="l">
              <a:lnSpc>
                <a:spcPts val="1950"/>
              </a:lnSpc>
            </a:pPr>
            <a:endParaRPr lang="en-US" sz="1010" b="1">
              <a:solidFill>
                <a:srgbClr val="000000"/>
              </a:solidFill>
              <a:latin typeface="Source Han Sans JP Bold"/>
              <a:ea typeface="Source Han Sans JP Bold"/>
              <a:cs typeface="Source Han Sans JP Bold"/>
              <a:sym typeface="Source Han Sans JP Bold"/>
            </a:endParaRPr>
          </a:p>
          <a:p>
            <a:pPr marL="0" lvl="0" indent="0" algn="l">
              <a:lnSpc>
                <a:spcPts val="1950"/>
              </a:lnSpc>
            </a:pPr>
            <a:r>
              <a:rPr lang="en-US" sz="1393" b="1">
                <a:solidFill>
                  <a:srgbClr val="000000"/>
                </a:solidFill>
                <a:latin typeface="Source Han Sans JP Bold"/>
                <a:ea typeface="Source Han Sans JP Bold"/>
                <a:cs typeface="Source Han Sans JP Bold"/>
                <a:sym typeface="Source Han Sans JP Bold"/>
              </a:rPr>
              <a:t>休業中の支援→主治医・産業医面談→復職判断→就業調整→フォローまでを計画。短時間勤務・業務軽減・テレワーク等の段階的復職を明文化し、公的手引や最新実務ガイドを参照。医療リワーク等の専門プログラムとも接続。</a:t>
            </a:r>
          </a:p>
          <a:p>
            <a:pPr marL="0" lvl="0" indent="0" algn="l">
              <a:lnSpc>
                <a:spcPts val="3195"/>
              </a:lnSpc>
            </a:pPr>
            <a:endParaRPr lang="en-US" sz="1393" b="1">
              <a:solidFill>
                <a:srgbClr val="000000"/>
              </a:solidFill>
              <a:latin typeface="Source Han Sans JP Bold"/>
              <a:ea typeface="Source Han Sans JP Bold"/>
              <a:cs typeface="Source Han Sans JP Bold"/>
              <a:sym typeface="Source Han Sans JP Bold"/>
            </a:endParaRPr>
          </a:p>
          <a:p>
            <a:pPr marL="0" lvl="0" indent="0" algn="l">
              <a:lnSpc>
                <a:spcPts val="3655"/>
              </a:lnSpc>
            </a:pPr>
            <a:r>
              <a:rPr lang="en-US" sz="2610" b="1">
                <a:solidFill>
                  <a:srgbClr val="000000"/>
                </a:solidFill>
                <a:latin typeface="Source Han Sans JP Bold"/>
                <a:ea typeface="Source Han Sans JP Bold"/>
                <a:cs typeface="Source Han Sans JP Bold"/>
                <a:sym typeface="Source Han Sans JP Bold"/>
              </a:rPr>
              <a:t>5 “見える化”とデジタル連携（MBC×EAP）</a:t>
            </a:r>
          </a:p>
          <a:p>
            <a:pPr marL="0" lvl="0" indent="0" algn="l">
              <a:lnSpc>
                <a:spcPts val="4837"/>
              </a:lnSpc>
            </a:pPr>
            <a:r>
              <a:rPr lang="en-US" sz="3455" b="1">
                <a:solidFill>
                  <a:srgbClr val="000000"/>
                </a:solidFill>
                <a:latin typeface="Source Han Sans JP Bold"/>
                <a:ea typeface="Source Han Sans JP Bold"/>
                <a:cs typeface="Source Han Sans JP Bold"/>
                <a:sym typeface="Source Han Sans JP Bold"/>
              </a:rPr>
              <a:t>PHQ‑9等で定期測定→早期調整する“メジャメント・ベースド・ケア”を導入し、人事/EAP/主治医（同意の範囲）と最小限の情報を共有。</a:t>
            </a:r>
          </a:p>
        </p:txBody>
      </p:sp>
      <p:sp>
        <p:nvSpPr>
          <p:cNvPr id="5" name="AutoShape 5"/>
          <p:cNvSpPr/>
          <p:nvPr/>
        </p:nvSpPr>
        <p:spPr>
          <a:xfrm>
            <a:off x="2210699" y="4069111"/>
            <a:ext cx="13844095" cy="0"/>
          </a:xfrm>
          <a:prstGeom prst="line">
            <a:avLst/>
          </a:prstGeom>
          <a:ln w="38100" cap="flat">
            <a:solidFill>
              <a:srgbClr val="6BBA7A"/>
            </a:solidFill>
            <a:prstDash val="solid"/>
            <a:headEnd type="none" w="sm" len="sm"/>
            <a:tailEnd type="none" w="sm" len="sm"/>
          </a:ln>
        </p:spPr>
        <p:txBody>
          <a:bodyPr/>
          <a:lstStyle/>
          <a:p>
            <a:endParaRPr lang="ja-JP"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2763027" y="-114300"/>
            <a:ext cx="12431316" cy="1012178"/>
          </a:xfrm>
          <a:prstGeom prst="rect">
            <a:avLst/>
          </a:prstGeom>
        </p:spPr>
        <p:txBody>
          <a:bodyPr lIns="0" tIns="0" rIns="0" bIns="0" rtlCol="0" anchor="t">
            <a:spAutoFit/>
          </a:bodyPr>
          <a:lstStyle/>
          <a:p>
            <a:pPr algn="ctr">
              <a:lnSpc>
                <a:spcPts val="8260"/>
              </a:lnSpc>
            </a:pPr>
            <a:r>
              <a:rPr lang="en-US" sz="5900" b="1">
                <a:solidFill>
                  <a:srgbClr val="000000"/>
                </a:solidFill>
                <a:latin typeface="Source Han Sans JP Bold"/>
                <a:ea typeface="Source Han Sans JP Bold"/>
                <a:cs typeface="Source Han Sans JP Bold"/>
                <a:sym typeface="Source Han Sans JP Bold"/>
              </a:rPr>
              <a:t>うつ病の「最新」再発予防｜5つの柱</a:t>
            </a:r>
          </a:p>
        </p:txBody>
      </p:sp>
      <p:sp>
        <p:nvSpPr>
          <p:cNvPr id="4" name="TextBox 4"/>
          <p:cNvSpPr txBox="1"/>
          <p:nvPr/>
        </p:nvSpPr>
        <p:spPr>
          <a:xfrm>
            <a:off x="624212" y="1159834"/>
            <a:ext cx="16138787" cy="9639821"/>
          </a:xfrm>
          <a:prstGeom prst="rect">
            <a:avLst/>
          </a:prstGeom>
        </p:spPr>
        <p:txBody>
          <a:bodyPr lIns="0" tIns="0" rIns="0" bIns="0" rtlCol="0" anchor="t">
            <a:spAutoFit/>
          </a:bodyPr>
          <a:lstStyle/>
          <a:p>
            <a:pPr algn="l">
              <a:lnSpc>
                <a:spcPts val="3667"/>
              </a:lnSpc>
            </a:pPr>
            <a:endParaRPr/>
          </a:p>
          <a:p>
            <a:pPr algn="l">
              <a:lnSpc>
                <a:spcPts val="3667"/>
              </a:lnSpc>
            </a:pPr>
            <a:r>
              <a:rPr lang="en-US" sz="2619">
                <a:solidFill>
                  <a:srgbClr val="000000"/>
                </a:solidFill>
                <a:latin typeface="Source Han Sans JP"/>
                <a:ea typeface="Source Han Sans JP"/>
                <a:cs typeface="Source Han Sans JP"/>
                <a:sym typeface="Source Han Sans JP"/>
              </a:rPr>
              <a:t>1  </a:t>
            </a:r>
            <a:r>
              <a:rPr lang="en-US" sz="2619" b="1">
                <a:solidFill>
                  <a:srgbClr val="000000"/>
                </a:solidFill>
                <a:latin typeface="Source Han Sans JP Bold"/>
                <a:ea typeface="Source Han Sans JP Bold"/>
                <a:cs typeface="Source Han Sans JP Bold"/>
                <a:sym typeface="Source Han Sans JP Bold"/>
              </a:rPr>
              <a:t>維持療法の基本（薬の継続と計画的減薬）</a:t>
            </a:r>
          </a:p>
          <a:p>
            <a:pPr algn="l">
              <a:lnSpc>
                <a:spcPts val="3667"/>
              </a:lnSpc>
            </a:pPr>
            <a:r>
              <a:rPr lang="en-US" sz="2619" b="1">
                <a:solidFill>
                  <a:srgbClr val="000000"/>
                </a:solidFill>
                <a:latin typeface="Source Han Sans JP Bold"/>
                <a:ea typeface="Source Han Sans JP Bold"/>
                <a:cs typeface="Source Han Sans JP Bold"/>
                <a:sym typeface="Source Han Sans JP Bold"/>
              </a:rPr>
              <a:t> 寛解後の継続服用は再発を有意に減少。高リスクでは～2年超も選択肢。中止は数週～数か月で段階的に、可能ならCBT併用で再発を抑える。  </a:t>
            </a:r>
          </a:p>
          <a:p>
            <a:pPr algn="l">
              <a:lnSpc>
                <a:spcPts val="3667"/>
              </a:lnSpc>
            </a:pPr>
            <a:endParaRPr lang="en-US" sz="2619" b="1">
              <a:solidFill>
                <a:srgbClr val="000000"/>
              </a:solidFill>
              <a:latin typeface="Source Han Sans JP Bold"/>
              <a:ea typeface="Source Han Sans JP Bold"/>
              <a:cs typeface="Source Han Sans JP Bold"/>
              <a:sym typeface="Source Han Sans JP Bold"/>
            </a:endParaRPr>
          </a:p>
          <a:p>
            <a:pPr algn="l">
              <a:lnSpc>
                <a:spcPts val="3667"/>
              </a:lnSpc>
            </a:pPr>
            <a:r>
              <a:rPr lang="en-US" sz="2619">
                <a:solidFill>
                  <a:srgbClr val="000000"/>
                </a:solidFill>
                <a:latin typeface="Source Han Sans JP"/>
                <a:ea typeface="Source Han Sans JP"/>
                <a:cs typeface="Source Han Sans JP"/>
                <a:sym typeface="Source Han Sans JP"/>
              </a:rPr>
              <a:t>2 </a:t>
            </a:r>
            <a:r>
              <a:rPr lang="en-US" sz="2619" b="1">
                <a:solidFill>
                  <a:srgbClr val="000000"/>
                </a:solidFill>
                <a:latin typeface="Source Han Sans JP Bold"/>
                <a:ea typeface="Source Han Sans JP Bold"/>
                <a:cs typeface="Source Han Sans JP Bold"/>
                <a:sym typeface="Source Han Sans JP Bold"/>
              </a:rPr>
              <a:t>予防目的の心理療法（MBCT/CBT など）</a:t>
            </a:r>
          </a:p>
          <a:p>
            <a:pPr algn="l">
              <a:lnSpc>
                <a:spcPts val="3667"/>
              </a:lnSpc>
            </a:pPr>
            <a:r>
              <a:rPr lang="en-US" sz="2619" b="1">
                <a:solidFill>
                  <a:srgbClr val="000000"/>
                </a:solidFill>
                <a:latin typeface="Source Han Sans JP Bold"/>
                <a:ea typeface="Source Han Sans JP Bold"/>
                <a:cs typeface="Source Han Sans JP Bold"/>
                <a:sym typeface="Source Han Sans JP Bold"/>
              </a:rPr>
              <a:t> 寛解後にMBCT・CBT・予防的認知療法を追加すると再発リスクが下がる。特にエピソード既往が3回以上で効果が大きいとの最新IPDメタ解析。  </a:t>
            </a:r>
          </a:p>
          <a:p>
            <a:pPr algn="l">
              <a:lnSpc>
                <a:spcPts val="3667"/>
              </a:lnSpc>
            </a:pPr>
            <a:endParaRPr lang="en-US" sz="2619" b="1">
              <a:solidFill>
                <a:srgbClr val="000000"/>
              </a:solidFill>
              <a:latin typeface="Source Han Sans JP Bold"/>
              <a:ea typeface="Source Han Sans JP Bold"/>
              <a:cs typeface="Source Han Sans JP Bold"/>
              <a:sym typeface="Source Han Sans JP Bold"/>
            </a:endParaRPr>
          </a:p>
          <a:p>
            <a:pPr algn="l">
              <a:lnSpc>
                <a:spcPts val="3667"/>
              </a:lnSpc>
            </a:pPr>
            <a:r>
              <a:rPr lang="en-US" sz="2619" b="1">
                <a:solidFill>
                  <a:srgbClr val="000000"/>
                </a:solidFill>
                <a:latin typeface="Source Han Sans JP Bold"/>
                <a:ea typeface="Source Han Sans JP Bold"/>
                <a:cs typeface="Source Han Sans JP Bold"/>
                <a:sym typeface="Source Han Sans JP Bold"/>
              </a:rPr>
              <a:t>3 睡眠の立て直し（CBT‑I）</a:t>
            </a:r>
          </a:p>
          <a:p>
            <a:pPr algn="l">
              <a:lnSpc>
                <a:spcPts val="3667"/>
              </a:lnSpc>
            </a:pPr>
            <a:r>
              <a:rPr lang="en-US" sz="2619" b="1">
                <a:solidFill>
                  <a:srgbClr val="000000"/>
                </a:solidFill>
                <a:latin typeface="Source Han Sans JP Bold"/>
                <a:ea typeface="Source Han Sans JP Bold"/>
                <a:cs typeface="Source Han Sans JP Bold"/>
                <a:sym typeface="Source Han Sans JP Bold"/>
              </a:rPr>
              <a:t> 不眠を伴う高齢者で、CBT‑Iがうつ病の新発・再発を有意に予防したRCTエビデンス。  </a:t>
            </a:r>
          </a:p>
          <a:p>
            <a:pPr algn="l">
              <a:lnSpc>
                <a:spcPts val="3667"/>
              </a:lnSpc>
            </a:pPr>
            <a:endParaRPr lang="en-US" sz="2619" b="1">
              <a:solidFill>
                <a:srgbClr val="000000"/>
              </a:solidFill>
              <a:latin typeface="Source Han Sans JP Bold"/>
              <a:ea typeface="Source Han Sans JP Bold"/>
              <a:cs typeface="Source Han Sans JP Bold"/>
              <a:sym typeface="Source Han Sans JP Bold"/>
            </a:endParaRPr>
          </a:p>
          <a:p>
            <a:pPr algn="l">
              <a:lnSpc>
                <a:spcPts val="3667"/>
              </a:lnSpc>
            </a:pPr>
            <a:r>
              <a:rPr lang="en-US" sz="2619" b="1">
                <a:solidFill>
                  <a:srgbClr val="000000"/>
                </a:solidFill>
                <a:latin typeface="Source Han Sans JP Bold"/>
                <a:ea typeface="Source Han Sans JP Bold"/>
                <a:cs typeface="Source Han Sans JP Bold"/>
                <a:sym typeface="Source Han Sans JP Bold"/>
              </a:rPr>
              <a:t>4 維持的rTMS（必要例）</a:t>
            </a:r>
          </a:p>
          <a:p>
            <a:pPr algn="l">
              <a:lnSpc>
                <a:spcPts val="3667"/>
              </a:lnSpc>
            </a:pPr>
            <a:r>
              <a:rPr lang="en-US" sz="2619" b="1">
                <a:solidFill>
                  <a:srgbClr val="000000"/>
                </a:solidFill>
                <a:latin typeface="Source Han Sans JP Bold"/>
                <a:ea typeface="Source Han Sans JP Bold"/>
                <a:cs typeface="Source Han Sans JP Bold"/>
                <a:sym typeface="Source Han Sans JP Bold"/>
              </a:rPr>
              <a:t> 急性相で反応後の維持rTMSが、再発予防でリチウム増強と同等の有効性を示すRCT報告。プロトコルは検討中だがメタ解析でも有望。  </a:t>
            </a:r>
          </a:p>
          <a:p>
            <a:pPr algn="l">
              <a:lnSpc>
                <a:spcPts val="3667"/>
              </a:lnSpc>
            </a:pPr>
            <a:endParaRPr lang="en-US" sz="2619" b="1">
              <a:solidFill>
                <a:srgbClr val="000000"/>
              </a:solidFill>
              <a:latin typeface="Source Han Sans JP Bold"/>
              <a:ea typeface="Source Han Sans JP Bold"/>
              <a:cs typeface="Source Han Sans JP Bold"/>
              <a:sym typeface="Source Han Sans JP Bold"/>
            </a:endParaRPr>
          </a:p>
          <a:p>
            <a:pPr algn="l">
              <a:lnSpc>
                <a:spcPts val="3667"/>
              </a:lnSpc>
            </a:pPr>
            <a:r>
              <a:rPr lang="en-US" sz="2619" b="1">
                <a:solidFill>
                  <a:srgbClr val="000000"/>
                </a:solidFill>
                <a:latin typeface="Source Han Sans JP Bold"/>
                <a:ea typeface="Source Han Sans JP Bold"/>
                <a:cs typeface="Source Han Sans JP Bold"/>
                <a:sym typeface="Source Han Sans JP Bold"/>
              </a:rPr>
              <a:t>5 エスケタミンの維持投与（TRD対象）</a:t>
            </a:r>
          </a:p>
          <a:p>
            <a:pPr algn="l">
              <a:lnSpc>
                <a:spcPts val="3667"/>
              </a:lnSpc>
            </a:pPr>
            <a:r>
              <a:rPr lang="en-US" sz="2619" b="1">
                <a:solidFill>
                  <a:srgbClr val="000000"/>
                </a:solidFill>
                <a:latin typeface="Source Han Sans JP Bold"/>
                <a:ea typeface="Source Han Sans JP Bold"/>
                <a:cs typeface="Source Han Sans JP Bold"/>
                <a:sym typeface="Source Han Sans JP Bold"/>
              </a:rPr>
              <a:t> TRDで反応・寛解後に継続投与すると再発を遅延させたランダム化離脱試験（SUSTAIN‑1）。施設内監督下で実施。  </a:t>
            </a:r>
          </a:p>
          <a:p>
            <a:pPr algn="ctr">
              <a:lnSpc>
                <a:spcPts val="3667"/>
              </a:lnSpc>
            </a:pPr>
            <a:endParaRPr lang="en-US" sz="2619" b="1">
              <a:solidFill>
                <a:srgbClr val="000000"/>
              </a:solidFill>
              <a:latin typeface="Source Han Sans JP Bold"/>
              <a:ea typeface="Source Han Sans JP Bold"/>
              <a:cs typeface="Source Han Sans JP Bold"/>
              <a:sym typeface="Source Han Sans JP Bold"/>
            </a:endParaRPr>
          </a:p>
          <a:p>
            <a:pPr algn="ctr">
              <a:lnSpc>
                <a:spcPts val="3667"/>
              </a:lnSpc>
            </a:pPr>
            <a:endParaRPr lang="en-US" sz="2619" b="1">
              <a:solidFill>
                <a:srgbClr val="000000"/>
              </a:solidFill>
              <a:latin typeface="Source Han Sans JP Bold"/>
              <a:ea typeface="Source Han Sans JP Bold"/>
              <a:cs typeface="Source Han Sans JP Bold"/>
              <a:sym typeface="Source Han Sans JP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681710" y="3289629"/>
            <a:ext cx="6386773" cy="4667250"/>
          </a:xfrm>
          <a:prstGeom prst="rect">
            <a:avLst/>
          </a:prstGeom>
        </p:spPr>
        <p:txBody>
          <a:bodyPr lIns="0" tIns="0" rIns="0" bIns="0" rtlCol="0" anchor="t">
            <a:spAutoFit/>
          </a:bodyPr>
          <a:lstStyle/>
          <a:p>
            <a:pPr marL="0" lvl="0" indent="0" algn="l">
              <a:lnSpc>
                <a:spcPts val="7275"/>
              </a:lnSpc>
              <a:spcBef>
                <a:spcPct val="0"/>
              </a:spcBef>
            </a:pPr>
            <a:r>
              <a:rPr lang="en-US" sz="7500" b="1" u="none">
                <a:solidFill>
                  <a:srgbClr val="000000"/>
                </a:solidFill>
                <a:latin typeface="Source Han Sans JP Bold"/>
                <a:ea typeface="Source Han Sans JP Bold"/>
                <a:cs typeface="Source Han Sans JP Bold"/>
                <a:sym typeface="Source Han Sans JP Bold"/>
              </a:rPr>
              <a:t>うつ病の「最新」</a:t>
            </a:r>
          </a:p>
          <a:p>
            <a:pPr marL="0" lvl="0" indent="0" algn="l">
              <a:lnSpc>
                <a:spcPts val="7275"/>
              </a:lnSpc>
              <a:spcBef>
                <a:spcPct val="0"/>
              </a:spcBef>
            </a:pPr>
            <a:endParaRPr lang="en-US" sz="7500" b="1" u="none">
              <a:solidFill>
                <a:srgbClr val="000000"/>
              </a:solidFill>
              <a:latin typeface="Source Han Sans JP Bold"/>
              <a:ea typeface="Source Han Sans JP Bold"/>
              <a:cs typeface="Source Han Sans JP Bold"/>
              <a:sym typeface="Source Han Sans JP Bold"/>
            </a:endParaRPr>
          </a:p>
          <a:p>
            <a:pPr marL="0" lvl="0" indent="0" algn="l">
              <a:lnSpc>
                <a:spcPts val="7275"/>
              </a:lnSpc>
              <a:spcBef>
                <a:spcPct val="0"/>
              </a:spcBef>
            </a:pPr>
            <a:r>
              <a:rPr lang="en-US" sz="7500" b="1" u="none">
                <a:solidFill>
                  <a:srgbClr val="000000"/>
                </a:solidFill>
                <a:latin typeface="Source Han Sans JP Bold"/>
                <a:ea typeface="Source Han Sans JP Bold"/>
                <a:cs typeface="Source Han Sans JP Bold"/>
                <a:sym typeface="Source Han Sans JP Bold"/>
              </a:rPr>
              <a:t>再発予防｜5つの柱</a:t>
            </a:r>
          </a:p>
        </p:txBody>
      </p:sp>
      <p:sp>
        <p:nvSpPr>
          <p:cNvPr id="4" name="TextBox 4"/>
          <p:cNvSpPr txBox="1"/>
          <p:nvPr/>
        </p:nvSpPr>
        <p:spPr>
          <a:xfrm>
            <a:off x="8881820" y="2079808"/>
            <a:ext cx="7835900" cy="7178492"/>
          </a:xfrm>
          <a:prstGeom prst="rect">
            <a:avLst/>
          </a:prstGeom>
        </p:spPr>
        <p:txBody>
          <a:bodyPr lIns="0" tIns="0" rIns="0" bIns="0" rtlCol="0" anchor="t">
            <a:spAutoFit/>
          </a:bodyPr>
          <a:lstStyle/>
          <a:p>
            <a:pPr marL="0" lvl="0" indent="0" algn="l">
              <a:lnSpc>
                <a:spcPts val="3251"/>
              </a:lnSpc>
            </a:pPr>
            <a:r>
              <a:rPr lang="en-US" sz="2709" b="1" u="none">
                <a:solidFill>
                  <a:srgbClr val="000000"/>
                </a:solidFill>
                <a:latin typeface="Source Han Sans JP Bold"/>
                <a:ea typeface="Source Han Sans JP Bold"/>
                <a:cs typeface="Source Han Sans JP Bold"/>
                <a:sym typeface="Source Han Sans JP Bold"/>
              </a:rPr>
              <a:t>1  維持療法の基本（薬の継続と計画的減薬）</a:t>
            </a:r>
          </a:p>
          <a:p>
            <a:pPr marL="0" lvl="0" indent="0" algn="l">
              <a:lnSpc>
                <a:spcPts val="3251"/>
              </a:lnSpc>
            </a:pPr>
            <a:r>
              <a:rPr lang="en-US" sz="2709" b="1" u="none">
                <a:solidFill>
                  <a:srgbClr val="000000"/>
                </a:solidFill>
                <a:latin typeface="Source Han Sans JP Bold"/>
                <a:ea typeface="Source Han Sans JP Bold"/>
                <a:cs typeface="Source Han Sans JP Bold"/>
                <a:sym typeface="Source Han Sans JP Bold"/>
              </a:rPr>
              <a:t> 寛解後の継続服用は再発を有意に減少。高リスクでは～2年超も選択肢。中止は数週～数か月で段階的に、可能ならCBT併用で再発を抑える。</a:t>
            </a:r>
          </a:p>
          <a:p>
            <a:pPr marL="0" lvl="0" indent="0" algn="l">
              <a:lnSpc>
                <a:spcPts val="3251"/>
              </a:lnSpc>
            </a:pPr>
            <a:endParaRPr lang="en-US" sz="2709" b="1" u="none">
              <a:solidFill>
                <a:srgbClr val="000000"/>
              </a:solidFill>
              <a:latin typeface="Source Han Sans JP Bold"/>
              <a:ea typeface="Source Han Sans JP Bold"/>
              <a:cs typeface="Source Han Sans JP Bold"/>
              <a:sym typeface="Source Han Sans JP Bold"/>
            </a:endParaRPr>
          </a:p>
          <a:p>
            <a:pPr marL="0" lvl="0" indent="0" algn="l">
              <a:lnSpc>
                <a:spcPts val="3251"/>
              </a:lnSpc>
            </a:pPr>
            <a:r>
              <a:rPr lang="en-US" sz="2709" b="1" u="none">
                <a:solidFill>
                  <a:srgbClr val="000000"/>
                </a:solidFill>
                <a:latin typeface="Source Han Sans JP Bold"/>
                <a:ea typeface="Source Han Sans JP Bold"/>
                <a:cs typeface="Source Han Sans JP Bold"/>
                <a:sym typeface="Source Han Sans JP Bold"/>
              </a:rPr>
              <a:t>2 予防目的の心理療法（MBCT/CBT など）</a:t>
            </a:r>
          </a:p>
          <a:p>
            <a:pPr marL="0" lvl="0" indent="0" algn="l">
              <a:lnSpc>
                <a:spcPts val="3251"/>
              </a:lnSpc>
            </a:pPr>
            <a:r>
              <a:rPr lang="en-US" sz="2709" b="1" u="none">
                <a:solidFill>
                  <a:srgbClr val="000000"/>
                </a:solidFill>
                <a:latin typeface="Source Han Sans JP Bold"/>
                <a:ea typeface="Source Han Sans JP Bold"/>
                <a:cs typeface="Source Han Sans JP Bold"/>
                <a:sym typeface="Source Han Sans JP Bold"/>
              </a:rPr>
              <a:t> 寛解後にMBCT・CBT・予防的認知療法を追加すると再発リスクが下がる。特にエピソード既往が3回以上で効果が大きいとの最新IPDメタ解析。</a:t>
            </a:r>
          </a:p>
          <a:p>
            <a:pPr marL="0" lvl="0" indent="0" algn="l">
              <a:lnSpc>
                <a:spcPts val="3589"/>
              </a:lnSpc>
            </a:pPr>
            <a:endParaRPr lang="en-US" sz="2709" b="1" u="none">
              <a:solidFill>
                <a:srgbClr val="000000"/>
              </a:solidFill>
              <a:latin typeface="Source Han Sans JP Bold"/>
              <a:ea typeface="Source Han Sans JP Bold"/>
              <a:cs typeface="Source Han Sans JP Bold"/>
              <a:sym typeface="Source Han Sans JP Bold"/>
            </a:endParaRPr>
          </a:p>
          <a:p>
            <a:pPr marL="0" lvl="0" indent="0" algn="l">
              <a:lnSpc>
                <a:spcPts val="3589"/>
              </a:lnSpc>
            </a:pPr>
            <a:r>
              <a:rPr lang="en-US" sz="2991" b="1" u="none">
                <a:solidFill>
                  <a:srgbClr val="000000"/>
                </a:solidFill>
                <a:latin typeface="Source Han Sans JP Bold"/>
                <a:ea typeface="Source Han Sans JP Bold"/>
                <a:cs typeface="Source Han Sans JP Bold"/>
                <a:sym typeface="Source Han Sans JP Bold"/>
              </a:rPr>
              <a:t>3 睡眠の立て直し（CBT‑I）</a:t>
            </a:r>
          </a:p>
          <a:p>
            <a:pPr marL="0" lvl="0" indent="0" algn="l">
              <a:lnSpc>
                <a:spcPts val="3589"/>
              </a:lnSpc>
            </a:pPr>
            <a:r>
              <a:rPr lang="en-US" sz="2991" b="1" u="none">
                <a:solidFill>
                  <a:srgbClr val="000000"/>
                </a:solidFill>
                <a:latin typeface="Source Han Sans JP Bold"/>
                <a:ea typeface="Source Han Sans JP Bold"/>
                <a:cs typeface="Source Han Sans JP Bold"/>
                <a:sym typeface="Source Han Sans JP Bold"/>
              </a:rPr>
              <a:t> 不眠を伴う高齢者で、CBT‑Iがうつ病の新発・再発を有意に予防したRCTエビデンス。</a:t>
            </a:r>
          </a:p>
          <a:p>
            <a:pPr marL="0" lvl="0" indent="0" algn="l">
              <a:lnSpc>
                <a:spcPts val="1172"/>
              </a:lnSpc>
            </a:pPr>
            <a:endParaRPr lang="en-US" sz="2991" b="1" u="none">
              <a:solidFill>
                <a:srgbClr val="000000"/>
              </a:solidFill>
              <a:latin typeface="Source Han Sans JP Bold"/>
              <a:ea typeface="Source Han Sans JP Bold"/>
              <a:cs typeface="Source Han Sans JP Bold"/>
              <a:sym typeface="Source Han Sans JP Bold"/>
            </a:endParaRPr>
          </a:p>
          <a:p>
            <a:pPr marL="0" lvl="0" indent="0" algn="l">
              <a:lnSpc>
                <a:spcPts val="1172"/>
              </a:lnSpc>
            </a:pPr>
            <a:r>
              <a:rPr lang="en-US" sz="976" b="1" u="none">
                <a:solidFill>
                  <a:srgbClr val="000000"/>
                </a:solidFill>
                <a:latin typeface="Source Han Sans JP Bold"/>
                <a:ea typeface="Source Han Sans JP Bold"/>
                <a:cs typeface="Source Han Sans JP Bold"/>
                <a:sym typeface="Source Han Sans JP Bold"/>
              </a:rPr>
              <a:t>4 維持的rTMS（必要例）</a:t>
            </a:r>
          </a:p>
          <a:p>
            <a:pPr marL="0" lvl="0" indent="0" algn="l">
              <a:lnSpc>
                <a:spcPts val="212"/>
              </a:lnSpc>
            </a:pPr>
            <a:r>
              <a:rPr lang="en-US" sz="176" b="1" u="none">
                <a:solidFill>
                  <a:srgbClr val="000000"/>
                </a:solidFill>
                <a:latin typeface="Source Han Sans JP Bold"/>
                <a:ea typeface="Source Han Sans JP Bold"/>
                <a:cs typeface="Source Han Sans JP Bold"/>
                <a:sym typeface="Source Han Sans JP Bold"/>
              </a:rPr>
              <a:t> 急性相で反応後の維持rTMSが、再発予防でリチウム増強と同等の有効性を示すRCT報告。プロトコルは検討中だがメタ解析でも有望。</a:t>
            </a:r>
          </a:p>
          <a:p>
            <a:pPr marL="0" lvl="0" indent="0" algn="l">
              <a:lnSpc>
                <a:spcPts val="2629"/>
              </a:lnSpc>
            </a:pPr>
            <a:endParaRPr lang="en-US" sz="176" b="1" u="none">
              <a:solidFill>
                <a:srgbClr val="000000"/>
              </a:solidFill>
              <a:latin typeface="Source Han Sans JP Bold"/>
              <a:ea typeface="Source Han Sans JP Bold"/>
              <a:cs typeface="Source Han Sans JP Bold"/>
              <a:sym typeface="Source Han Sans JP Bold"/>
            </a:endParaRPr>
          </a:p>
          <a:p>
            <a:pPr marL="0" lvl="0" indent="0" algn="l">
              <a:lnSpc>
                <a:spcPts val="2629"/>
              </a:lnSpc>
            </a:pPr>
            <a:r>
              <a:rPr lang="en-US" sz="2191" b="1" u="none">
                <a:solidFill>
                  <a:srgbClr val="000000"/>
                </a:solidFill>
                <a:latin typeface="Source Han Sans JP Bold"/>
                <a:ea typeface="Source Han Sans JP Bold"/>
                <a:cs typeface="Source Han Sans JP Bold"/>
                <a:sym typeface="Source Han Sans JP Bold"/>
              </a:rPr>
              <a:t>5 エスケタミンの維持投与（TRD対象）</a:t>
            </a:r>
          </a:p>
          <a:p>
            <a:pPr marL="0" lvl="0" indent="0" algn="l">
              <a:lnSpc>
                <a:spcPts val="2629"/>
              </a:lnSpc>
            </a:pPr>
            <a:r>
              <a:rPr lang="en-US" sz="2191" b="1" u="none">
                <a:solidFill>
                  <a:srgbClr val="000000"/>
                </a:solidFill>
                <a:latin typeface="Source Han Sans JP Bold"/>
                <a:ea typeface="Source Han Sans JP Bold"/>
                <a:cs typeface="Source Han Sans JP Bold"/>
                <a:sym typeface="Source Han Sans JP Bold"/>
              </a:rPr>
              <a:t> TRDで反応・寛解後に継続投与すると再発を遅延させたランダム化離脱試験（SUSTAIN‑1）。施設内監督下で実施。</a:t>
            </a:r>
          </a:p>
        </p:txBody>
      </p:sp>
      <p:sp>
        <p:nvSpPr>
          <p:cNvPr id="5" name="AutoShape 5"/>
          <p:cNvSpPr/>
          <p:nvPr/>
        </p:nvSpPr>
        <p:spPr>
          <a:xfrm flipV="1">
            <a:off x="7507288" y="-5060398"/>
            <a:ext cx="0" cy="20407796"/>
          </a:xfrm>
          <a:prstGeom prst="line">
            <a:avLst/>
          </a:prstGeom>
          <a:ln w="47625" cap="flat">
            <a:solidFill>
              <a:srgbClr val="000000"/>
            </a:solidFill>
            <a:prstDash val="solid"/>
            <a:headEnd type="none" w="sm" len="sm"/>
            <a:tailEnd type="none" w="sm" len="sm"/>
          </a:ln>
        </p:spPr>
        <p:txBody>
          <a:bodyPr/>
          <a:lstStyle/>
          <a:p>
            <a:endParaRPr lang="ja-JP" altLang="en-US"/>
          </a:p>
        </p:txBody>
      </p:sp>
      <p:sp>
        <p:nvSpPr>
          <p:cNvPr id="6" name="AutoShape 6"/>
          <p:cNvSpPr/>
          <p:nvPr/>
        </p:nvSpPr>
        <p:spPr>
          <a:xfrm flipH="1">
            <a:off x="-1737905" y="1585967"/>
            <a:ext cx="20407796" cy="0"/>
          </a:xfrm>
          <a:prstGeom prst="line">
            <a:avLst/>
          </a:prstGeom>
          <a:ln w="47625" cap="flat">
            <a:solidFill>
              <a:srgbClr val="000000"/>
            </a:solidFill>
            <a:prstDash val="solid"/>
            <a:headEnd type="none" w="sm" len="sm"/>
            <a:tailEnd type="none" w="sm" len="sm"/>
          </a:ln>
        </p:spPr>
        <p:txBody>
          <a:bodyPr/>
          <a:lstStyle/>
          <a:p>
            <a:endParaRPr lang="ja-JP"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871" y="-952500"/>
            <a:ext cx="18444871" cy="12296581"/>
          </a:xfrm>
          <a:custGeom>
            <a:avLst/>
            <a:gdLst/>
            <a:ahLst/>
            <a:cxnLst/>
            <a:rect l="l" t="t" r="r" b="b"/>
            <a:pathLst>
              <a:path w="18444871" h="12296581">
                <a:moveTo>
                  <a:pt x="0" y="0"/>
                </a:moveTo>
                <a:lnTo>
                  <a:pt x="18444871" y="0"/>
                </a:lnTo>
                <a:lnTo>
                  <a:pt x="18444871" y="12296581"/>
                </a:lnTo>
                <a:lnTo>
                  <a:pt x="0" y="12296581"/>
                </a:lnTo>
                <a:lnTo>
                  <a:pt x="0" y="0"/>
                </a:lnTo>
                <a:close/>
              </a:path>
            </a:pathLst>
          </a:custGeom>
          <a:blipFill>
            <a:blip r:embed="rId2"/>
            <a:stretch>
              <a:fillRect/>
            </a:stretch>
          </a:blipFill>
        </p:spPr>
        <p:txBody>
          <a:bodyPr/>
          <a:lstStyle/>
          <a:p>
            <a:endParaRPr lang="ja-JP"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2" name="TextBox 2"/>
          <p:cNvSpPr txBox="1"/>
          <p:nvPr/>
        </p:nvSpPr>
        <p:spPr>
          <a:xfrm>
            <a:off x="771525" y="3800157"/>
            <a:ext cx="16744950" cy="2088392"/>
          </a:xfrm>
          <a:prstGeom prst="rect">
            <a:avLst/>
          </a:prstGeom>
        </p:spPr>
        <p:txBody>
          <a:bodyPr lIns="0" tIns="0" rIns="0" bIns="0" rtlCol="0" anchor="t">
            <a:spAutoFit/>
          </a:bodyPr>
          <a:lstStyle/>
          <a:p>
            <a:pPr marL="0" lvl="0" indent="0" algn="ctr">
              <a:lnSpc>
                <a:spcPts val="18409"/>
              </a:lnSpc>
              <a:spcBef>
                <a:spcPct val="0"/>
              </a:spcBef>
            </a:pPr>
            <a:r>
              <a:rPr lang="en-US" sz="11000" b="1" u="none" dirty="0" err="1">
                <a:solidFill>
                  <a:srgbClr val="FFFFFF"/>
                </a:solidFill>
                <a:latin typeface="Raleway Bold"/>
                <a:ea typeface="Raleway Bold"/>
                <a:cs typeface="Raleway Bold"/>
                <a:sym typeface="Raleway Bold"/>
              </a:rPr>
              <a:t>ありがとうございます</a:t>
            </a:r>
            <a:endParaRPr lang="en-US" sz="11000" b="1" u="none" dirty="0">
              <a:solidFill>
                <a:srgbClr val="FFFFFF"/>
              </a:solidFill>
              <a:latin typeface="Raleway Bold"/>
              <a:ea typeface="Raleway Bold"/>
              <a:cs typeface="Raleway Bold"/>
              <a:sym typeface="Raleway Bold"/>
            </a:endParaRPr>
          </a:p>
        </p:txBody>
      </p:sp>
      <p:sp>
        <p:nvSpPr>
          <p:cNvPr id="4" name="TextBox 4"/>
          <p:cNvSpPr txBox="1"/>
          <p:nvPr/>
        </p:nvSpPr>
        <p:spPr>
          <a:xfrm>
            <a:off x="3449806" y="7740707"/>
            <a:ext cx="11388388" cy="565150"/>
          </a:xfrm>
          <a:prstGeom prst="rect">
            <a:avLst/>
          </a:prstGeom>
        </p:spPr>
        <p:txBody>
          <a:bodyPr lIns="0" tIns="0" rIns="0" bIns="0" rtlCol="0" anchor="t">
            <a:spAutoFit/>
          </a:bodyPr>
          <a:lstStyle/>
          <a:p>
            <a:pPr marL="0" lvl="0" indent="0" algn="ctr">
              <a:lnSpc>
                <a:spcPts val="4399"/>
              </a:lnSpc>
              <a:spcBef>
                <a:spcPct val="0"/>
              </a:spcBef>
            </a:pPr>
            <a:r>
              <a:rPr lang="en-US" sz="3999">
                <a:solidFill>
                  <a:srgbClr val="FFFFFF"/>
                </a:solidFill>
                <a:latin typeface="Raleway"/>
                <a:ea typeface="Raleway"/>
                <a:cs typeface="Raleway"/>
                <a:sym typeface="Raleway"/>
              </a:rPr>
              <a:t>kariya.nobutoshi@gmail.com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ja-JP" altLang="en-US"/>
          </a:p>
        </p:txBody>
      </p:sp>
      <p:sp>
        <p:nvSpPr>
          <p:cNvPr id="3" name="TextBox 3"/>
          <p:cNvSpPr txBox="1"/>
          <p:nvPr/>
        </p:nvSpPr>
        <p:spPr>
          <a:xfrm>
            <a:off x="2198353" y="6690726"/>
            <a:ext cx="14186994" cy="1260474"/>
          </a:xfrm>
          <a:prstGeom prst="rect">
            <a:avLst/>
          </a:prstGeom>
        </p:spPr>
        <p:txBody>
          <a:bodyPr lIns="0" tIns="0" rIns="0" bIns="0" rtlCol="0" anchor="t">
            <a:spAutoFit/>
          </a:bodyPr>
          <a:lstStyle/>
          <a:p>
            <a:pPr marL="0" lvl="0" indent="0" algn="l">
              <a:lnSpc>
                <a:spcPts val="9499"/>
              </a:lnSpc>
            </a:pPr>
            <a:r>
              <a:rPr lang="en-US" sz="9499">
                <a:solidFill>
                  <a:srgbClr val="FFFFFF"/>
                </a:solidFill>
                <a:latin typeface="Raleway"/>
                <a:ea typeface="Raleway"/>
                <a:cs typeface="Raleway"/>
                <a:sym typeface="Raleway"/>
              </a:rPr>
              <a:t>夜のあとに朝がこない</a:t>
            </a:r>
          </a:p>
        </p:txBody>
      </p:sp>
      <p:sp>
        <p:nvSpPr>
          <p:cNvPr id="4" name="Freeform 4"/>
          <p:cNvSpPr/>
          <p:nvPr/>
        </p:nvSpPr>
        <p:spPr>
          <a:xfrm>
            <a:off x="1266626" y="3777249"/>
            <a:ext cx="1367991" cy="2732501"/>
          </a:xfrm>
          <a:custGeom>
            <a:avLst/>
            <a:gdLst/>
            <a:ahLst/>
            <a:cxnLst/>
            <a:rect l="l" t="t" r="r" b="b"/>
            <a:pathLst>
              <a:path w="1367991" h="2732501">
                <a:moveTo>
                  <a:pt x="0" y="0"/>
                </a:moveTo>
                <a:lnTo>
                  <a:pt x="1367991" y="0"/>
                </a:lnTo>
                <a:lnTo>
                  <a:pt x="1367991" y="2732502"/>
                </a:lnTo>
                <a:lnTo>
                  <a:pt x="0" y="27325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sp>
        <p:nvSpPr>
          <p:cNvPr id="2" name="Freeform 2"/>
          <p:cNvSpPr/>
          <p:nvPr/>
        </p:nvSpPr>
        <p:spPr>
          <a:xfrm>
            <a:off x="334245" y="3334383"/>
            <a:ext cx="10075289" cy="6952617"/>
          </a:xfrm>
          <a:custGeom>
            <a:avLst/>
            <a:gdLst/>
            <a:ahLst/>
            <a:cxnLst/>
            <a:rect l="l" t="t" r="r" b="b"/>
            <a:pathLst>
              <a:path w="10075289" h="6952617">
                <a:moveTo>
                  <a:pt x="0" y="0"/>
                </a:moveTo>
                <a:lnTo>
                  <a:pt x="10075289" y="0"/>
                </a:lnTo>
                <a:lnTo>
                  <a:pt x="10075289" y="6952617"/>
                </a:lnTo>
                <a:lnTo>
                  <a:pt x="0" y="6952617"/>
                </a:lnTo>
                <a:lnTo>
                  <a:pt x="0" y="0"/>
                </a:lnTo>
                <a:close/>
              </a:path>
            </a:pathLst>
          </a:custGeom>
          <a:blipFill>
            <a:blip r:embed="rId2"/>
            <a:stretch>
              <a:fillRect l="-1754" r="-1754"/>
            </a:stretch>
          </a:blipFill>
        </p:spPr>
        <p:txBody>
          <a:bodyPr/>
          <a:lstStyle/>
          <a:p>
            <a:endParaRPr lang="ja-JP" altLang="en-US"/>
          </a:p>
        </p:txBody>
      </p:sp>
      <p:sp>
        <p:nvSpPr>
          <p:cNvPr id="3" name="TextBox 3"/>
          <p:cNvSpPr txBox="1"/>
          <p:nvPr/>
        </p:nvSpPr>
        <p:spPr>
          <a:xfrm>
            <a:off x="11370549" y="4106512"/>
            <a:ext cx="11251416" cy="1036988"/>
          </a:xfrm>
          <a:prstGeom prst="rect">
            <a:avLst/>
          </a:prstGeom>
        </p:spPr>
        <p:txBody>
          <a:bodyPr lIns="0" tIns="0" rIns="0" bIns="0" rtlCol="0" anchor="t">
            <a:spAutoFit/>
          </a:bodyPr>
          <a:lstStyle/>
          <a:p>
            <a:pPr algn="l">
              <a:lnSpc>
                <a:spcPts val="8468"/>
              </a:lnSpc>
              <a:spcBef>
                <a:spcPct val="0"/>
              </a:spcBef>
            </a:pPr>
            <a:r>
              <a:rPr lang="en-US" sz="6048">
                <a:solidFill>
                  <a:srgbClr val="FFFFFF"/>
                </a:solidFill>
                <a:latin typeface="Raleway Thin"/>
                <a:ea typeface="Raleway Thin"/>
                <a:cs typeface="Raleway Thin"/>
                <a:sym typeface="Raleway Thin"/>
              </a:rPr>
              <a:t>沈痾シリーズ</a:t>
            </a:r>
          </a:p>
        </p:txBody>
      </p:sp>
      <p:sp>
        <p:nvSpPr>
          <p:cNvPr id="4" name="TextBox 4"/>
          <p:cNvSpPr txBox="1"/>
          <p:nvPr/>
        </p:nvSpPr>
        <p:spPr>
          <a:xfrm>
            <a:off x="4749707" y="847725"/>
            <a:ext cx="6610945" cy="1576069"/>
          </a:xfrm>
          <a:prstGeom prst="rect">
            <a:avLst/>
          </a:prstGeom>
        </p:spPr>
        <p:txBody>
          <a:bodyPr lIns="0" tIns="0" rIns="0" bIns="0" rtlCol="0" anchor="t">
            <a:spAutoFit/>
          </a:bodyPr>
          <a:lstStyle/>
          <a:p>
            <a:pPr algn="ctr">
              <a:lnSpc>
                <a:spcPts val="12880"/>
              </a:lnSpc>
            </a:pPr>
            <a:r>
              <a:rPr lang="en-US" sz="9200" b="1">
                <a:solidFill>
                  <a:srgbClr val="FFFFFF"/>
                </a:solidFill>
                <a:latin typeface="Raleway Bold"/>
                <a:ea typeface="Raleway Bold"/>
                <a:cs typeface="Raleway Bold"/>
                <a:sym typeface="Raleway Bold"/>
              </a:rPr>
              <a:t>note  杜古碧</a:t>
            </a:r>
          </a:p>
        </p:txBody>
      </p:sp>
      <p:sp>
        <p:nvSpPr>
          <p:cNvPr id="5" name="TextBox 5"/>
          <p:cNvSpPr txBox="1"/>
          <p:nvPr/>
        </p:nvSpPr>
        <p:spPr>
          <a:xfrm>
            <a:off x="11360652" y="5773704"/>
            <a:ext cx="11251416" cy="2103788"/>
          </a:xfrm>
          <a:prstGeom prst="rect">
            <a:avLst/>
          </a:prstGeom>
        </p:spPr>
        <p:txBody>
          <a:bodyPr lIns="0" tIns="0" rIns="0" bIns="0" rtlCol="0" anchor="t">
            <a:spAutoFit/>
          </a:bodyPr>
          <a:lstStyle/>
          <a:p>
            <a:pPr algn="l">
              <a:lnSpc>
                <a:spcPts val="8468"/>
              </a:lnSpc>
            </a:pPr>
            <a:r>
              <a:rPr lang="en-US" sz="6048">
                <a:solidFill>
                  <a:srgbClr val="FFFFFF"/>
                </a:solidFill>
                <a:latin typeface="Raleway Thin"/>
                <a:ea typeface="Raleway Thin"/>
                <a:cs typeface="Raleway Thin"/>
                <a:sym typeface="Raleway Thin"/>
              </a:rPr>
              <a:t>ユースティティア</a:t>
            </a:r>
          </a:p>
          <a:p>
            <a:pPr algn="l">
              <a:lnSpc>
                <a:spcPts val="8468"/>
              </a:lnSpc>
              <a:spcBef>
                <a:spcPct val="0"/>
              </a:spcBef>
            </a:pPr>
            <a:r>
              <a:rPr lang="en-US" sz="6048">
                <a:solidFill>
                  <a:srgbClr val="FFFFFF"/>
                </a:solidFill>
                <a:latin typeface="Raleway Thin"/>
                <a:ea typeface="Raleway Thin"/>
                <a:cs typeface="Raleway Thin"/>
                <a:sym typeface="Raleway Thin"/>
              </a:rPr>
              <a:t>の裏切り</a:t>
            </a:r>
          </a:p>
        </p:txBody>
      </p:sp>
      <p:sp>
        <p:nvSpPr>
          <p:cNvPr id="6" name="TextBox 6"/>
          <p:cNvSpPr txBox="1"/>
          <p:nvPr/>
        </p:nvSpPr>
        <p:spPr>
          <a:xfrm>
            <a:off x="11360652" y="8506142"/>
            <a:ext cx="11251416" cy="1036988"/>
          </a:xfrm>
          <a:prstGeom prst="rect">
            <a:avLst/>
          </a:prstGeom>
        </p:spPr>
        <p:txBody>
          <a:bodyPr lIns="0" tIns="0" rIns="0" bIns="0" rtlCol="0" anchor="t">
            <a:spAutoFit/>
          </a:bodyPr>
          <a:lstStyle/>
          <a:p>
            <a:pPr algn="l">
              <a:lnSpc>
                <a:spcPts val="8468"/>
              </a:lnSpc>
              <a:spcBef>
                <a:spcPct val="0"/>
              </a:spcBef>
            </a:pPr>
            <a:r>
              <a:rPr lang="en-US" sz="6048">
                <a:solidFill>
                  <a:srgbClr val="FFFFFF"/>
                </a:solidFill>
                <a:latin typeface="Raleway Thin"/>
                <a:ea typeface="Raleway Thin"/>
                <a:cs typeface="Raleway Thin"/>
                <a:sym typeface="Raleway Thin"/>
              </a:rPr>
              <a:t>東京うつ</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A0A0A"/>
        </a:solidFill>
        <a:effectLst/>
      </p:bgPr>
    </p:bg>
    <p:spTree>
      <p:nvGrpSpPr>
        <p:cNvPr id="1" name=""/>
        <p:cNvGrpSpPr/>
        <p:nvPr/>
      </p:nvGrpSpPr>
      <p:grpSpPr>
        <a:xfrm>
          <a:off x="0" y="0"/>
          <a:ext cx="0" cy="0"/>
          <a:chOff x="0" y="0"/>
          <a:chExt cx="0" cy="0"/>
        </a:xfrm>
      </p:grpSpPr>
      <p:sp>
        <p:nvSpPr>
          <p:cNvPr id="2" name="AutoShape 2"/>
          <p:cNvSpPr/>
          <p:nvPr/>
        </p:nvSpPr>
        <p:spPr>
          <a:xfrm>
            <a:off x="271999" y="3818402"/>
            <a:ext cx="7908899" cy="662549"/>
          </a:xfrm>
          <a:prstGeom prst="rect">
            <a:avLst/>
          </a:prstGeom>
          <a:solidFill>
            <a:srgbClr val="0A0A0A"/>
          </a:solidFill>
        </p:spPr>
        <p:txBody>
          <a:bodyPr/>
          <a:lstStyle/>
          <a:p>
            <a:endParaRPr lang="ja-JP" altLang="en-US"/>
          </a:p>
        </p:txBody>
      </p:sp>
      <p:sp>
        <p:nvSpPr>
          <p:cNvPr id="3" name="AutoShape 3"/>
          <p:cNvSpPr/>
          <p:nvPr/>
        </p:nvSpPr>
        <p:spPr>
          <a:xfrm>
            <a:off x="271999" y="4480951"/>
            <a:ext cx="7908899" cy="662549"/>
          </a:xfrm>
          <a:prstGeom prst="rect">
            <a:avLst/>
          </a:prstGeom>
          <a:solidFill>
            <a:srgbClr val="0A0A0A"/>
          </a:solidFill>
        </p:spPr>
        <p:txBody>
          <a:bodyPr/>
          <a:lstStyle/>
          <a:p>
            <a:endParaRPr lang="ja-JP" altLang="en-US"/>
          </a:p>
        </p:txBody>
      </p:sp>
      <p:sp>
        <p:nvSpPr>
          <p:cNvPr id="4" name="AutoShape 4"/>
          <p:cNvSpPr/>
          <p:nvPr/>
        </p:nvSpPr>
        <p:spPr>
          <a:xfrm>
            <a:off x="271999" y="5143500"/>
            <a:ext cx="7908899" cy="662549"/>
          </a:xfrm>
          <a:prstGeom prst="rect">
            <a:avLst/>
          </a:prstGeom>
          <a:solidFill>
            <a:srgbClr val="0A0A0A"/>
          </a:solidFill>
        </p:spPr>
        <p:txBody>
          <a:bodyPr/>
          <a:lstStyle/>
          <a:p>
            <a:endParaRPr lang="ja-JP" altLang="en-US"/>
          </a:p>
        </p:txBody>
      </p:sp>
      <p:sp>
        <p:nvSpPr>
          <p:cNvPr id="5" name="AutoShape 5"/>
          <p:cNvSpPr/>
          <p:nvPr/>
        </p:nvSpPr>
        <p:spPr>
          <a:xfrm>
            <a:off x="271999" y="5806049"/>
            <a:ext cx="7908899" cy="662549"/>
          </a:xfrm>
          <a:prstGeom prst="rect">
            <a:avLst/>
          </a:prstGeom>
          <a:solidFill>
            <a:srgbClr val="0A0A0A"/>
          </a:solidFill>
        </p:spPr>
        <p:txBody>
          <a:bodyPr/>
          <a:lstStyle/>
          <a:p>
            <a:endParaRPr lang="ja-JP" altLang="en-US"/>
          </a:p>
        </p:txBody>
      </p:sp>
      <p:sp>
        <p:nvSpPr>
          <p:cNvPr id="6" name="TextBox 6"/>
          <p:cNvSpPr txBox="1"/>
          <p:nvPr/>
        </p:nvSpPr>
        <p:spPr>
          <a:xfrm>
            <a:off x="1707567" y="3948679"/>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うつ病の原因とは</a:t>
            </a:r>
          </a:p>
        </p:txBody>
      </p:sp>
      <p:sp>
        <p:nvSpPr>
          <p:cNvPr id="7" name="Freeform 7"/>
          <p:cNvSpPr/>
          <p:nvPr/>
        </p:nvSpPr>
        <p:spPr>
          <a:xfrm>
            <a:off x="716875" y="3933194"/>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TextBox 8"/>
          <p:cNvSpPr txBox="1"/>
          <p:nvPr/>
        </p:nvSpPr>
        <p:spPr>
          <a:xfrm>
            <a:off x="824575" y="4028933"/>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2</a:t>
            </a:r>
          </a:p>
        </p:txBody>
      </p:sp>
      <p:sp>
        <p:nvSpPr>
          <p:cNvPr id="9" name="TextBox 9"/>
          <p:cNvSpPr txBox="1"/>
          <p:nvPr/>
        </p:nvSpPr>
        <p:spPr>
          <a:xfrm>
            <a:off x="1707567" y="4611228"/>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うつ病の早期発見</a:t>
            </a:r>
          </a:p>
        </p:txBody>
      </p:sp>
      <p:sp>
        <p:nvSpPr>
          <p:cNvPr id="10" name="Freeform 10"/>
          <p:cNvSpPr/>
          <p:nvPr/>
        </p:nvSpPr>
        <p:spPr>
          <a:xfrm>
            <a:off x="711147" y="4595743"/>
            <a:ext cx="432965" cy="432965"/>
          </a:xfrm>
          <a:custGeom>
            <a:avLst/>
            <a:gdLst/>
            <a:ahLst/>
            <a:cxnLst/>
            <a:rect l="l" t="t" r="r" b="b"/>
            <a:pathLst>
              <a:path w="432965" h="432965">
                <a:moveTo>
                  <a:pt x="0" y="0"/>
                </a:moveTo>
                <a:lnTo>
                  <a:pt x="432965" y="0"/>
                </a:lnTo>
                <a:lnTo>
                  <a:pt x="432965"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1" name="TextBox 11"/>
          <p:cNvSpPr txBox="1"/>
          <p:nvPr/>
        </p:nvSpPr>
        <p:spPr>
          <a:xfrm>
            <a:off x="824575" y="4691482"/>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3</a:t>
            </a:r>
          </a:p>
        </p:txBody>
      </p:sp>
      <p:sp>
        <p:nvSpPr>
          <p:cNvPr id="12" name="TextBox 12"/>
          <p:cNvSpPr txBox="1"/>
          <p:nvPr/>
        </p:nvSpPr>
        <p:spPr>
          <a:xfrm>
            <a:off x="1707567" y="5273777"/>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うつ病の治療</a:t>
            </a:r>
          </a:p>
        </p:txBody>
      </p:sp>
      <p:sp>
        <p:nvSpPr>
          <p:cNvPr id="13" name="Freeform 13"/>
          <p:cNvSpPr/>
          <p:nvPr/>
        </p:nvSpPr>
        <p:spPr>
          <a:xfrm>
            <a:off x="716875" y="5258292"/>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TextBox 14"/>
          <p:cNvSpPr txBox="1"/>
          <p:nvPr/>
        </p:nvSpPr>
        <p:spPr>
          <a:xfrm>
            <a:off x="824575" y="5354031"/>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4</a:t>
            </a:r>
          </a:p>
        </p:txBody>
      </p:sp>
      <p:sp>
        <p:nvSpPr>
          <p:cNvPr id="15" name="TextBox 15"/>
          <p:cNvSpPr txBox="1"/>
          <p:nvPr/>
        </p:nvSpPr>
        <p:spPr>
          <a:xfrm>
            <a:off x="1707567" y="5936326"/>
            <a:ext cx="4970221" cy="354370"/>
          </a:xfrm>
          <a:prstGeom prst="rect">
            <a:avLst/>
          </a:prstGeom>
        </p:spPr>
        <p:txBody>
          <a:bodyPr lIns="0" tIns="0" rIns="0" bIns="0" rtlCol="0" anchor="t">
            <a:spAutoFit/>
          </a:bodyPr>
          <a:lstStyle/>
          <a:p>
            <a:pPr marL="0" lvl="0" indent="0" algn="l">
              <a:lnSpc>
                <a:spcPts val="2845"/>
              </a:lnSpc>
              <a:spcBef>
                <a:spcPct val="0"/>
              </a:spcBef>
            </a:pPr>
            <a:r>
              <a:rPr lang="en-US" sz="2032">
                <a:solidFill>
                  <a:srgbClr val="FFFFFF"/>
                </a:solidFill>
                <a:latin typeface="Raleway"/>
                <a:ea typeface="Raleway"/>
                <a:cs typeface="Raleway"/>
                <a:sym typeface="Raleway"/>
              </a:rPr>
              <a:t>うつ病の予防</a:t>
            </a:r>
          </a:p>
        </p:txBody>
      </p:sp>
      <p:sp>
        <p:nvSpPr>
          <p:cNvPr id="16" name="Freeform 16"/>
          <p:cNvSpPr/>
          <p:nvPr/>
        </p:nvSpPr>
        <p:spPr>
          <a:xfrm>
            <a:off x="716875" y="5920841"/>
            <a:ext cx="432965" cy="432965"/>
          </a:xfrm>
          <a:custGeom>
            <a:avLst/>
            <a:gdLst/>
            <a:ahLst/>
            <a:cxnLst/>
            <a:rect l="l" t="t" r="r" b="b"/>
            <a:pathLst>
              <a:path w="432965" h="432965">
                <a:moveTo>
                  <a:pt x="0" y="0"/>
                </a:moveTo>
                <a:lnTo>
                  <a:pt x="432964" y="0"/>
                </a:lnTo>
                <a:lnTo>
                  <a:pt x="432964" y="432965"/>
                </a:lnTo>
                <a:lnTo>
                  <a:pt x="0" y="43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7" name="TextBox 17"/>
          <p:cNvSpPr txBox="1"/>
          <p:nvPr/>
        </p:nvSpPr>
        <p:spPr>
          <a:xfrm>
            <a:off x="824575" y="6016580"/>
            <a:ext cx="206109" cy="231963"/>
          </a:xfrm>
          <a:prstGeom prst="rect">
            <a:avLst/>
          </a:prstGeom>
        </p:spPr>
        <p:txBody>
          <a:bodyPr lIns="0" tIns="0" rIns="0" bIns="0" rtlCol="0" anchor="t">
            <a:spAutoFit/>
          </a:bodyPr>
          <a:lstStyle/>
          <a:p>
            <a:pPr algn="ctr">
              <a:lnSpc>
                <a:spcPts val="1764"/>
              </a:lnSpc>
            </a:pPr>
            <a:r>
              <a:rPr lang="en-US" sz="1470" b="1">
                <a:solidFill>
                  <a:srgbClr val="0A0A0A"/>
                </a:solidFill>
                <a:latin typeface="Raleway Bold"/>
                <a:ea typeface="Raleway Bold"/>
                <a:cs typeface="Raleway Bold"/>
                <a:sym typeface="Raleway Bold"/>
              </a:rPr>
              <a:t>5</a:t>
            </a:r>
          </a:p>
        </p:txBody>
      </p:sp>
      <p:sp>
        <p:nvSpPr>
          <p:cNvPr id="18" name="TextBox 18"/>
          <p:cNvSpPr txBox="1"/>
          <p:nvPr/>
        </p:nvSpPr>
        <p:spPr>
          <a:xfrm>
            <a:off x="9377373" y="3051298"/>
            <a:ext cx="7767627" cy="2752725"/>
          </a:xfrm>
          <a:prstGeom prst="rect">
            <a:avLst/>
          </a:prstGeom>
        </p:spPr>
        <p:txBody>
          <a:bodyPr lIns="0" tIns="0" rIns="0" bIns="0" rtlCol="0" anchor="t">
            <a:spAutoFit/>
          </a:bodyPr>
          <a:lstStyle/>
          <a:p>
            <a:pPr marL="0" lvl="0" indent="0" algn="l">
              <a:lnSpc>
                <a:spcPts val="10800"/>
              </a:lnSpc>
            </a:pPr>
            <a:r>
              <a:rPr lang="en-US" sz="9000">
                <a:solidFill>
                  <a:srgbClr val="FFFFFF"/>
                </a:solidFill>
                <a:latin typeface="Raleway"/>
                <a:ea typeface="Raleway"/>
                <a:cs typeface="Raleway"/>
                <a:sym typeface="Raleway"/>
              </a:rPr>
              <a:t>今日伝えたいこと</a:t>
            </a:r>
          </a:p>
        </p:txBody>
      </p:sp>
      <p:sp>
        <p:nvSpPr>
          <p:cNvPr id="19" name="TextBox 19"/>
          <p:cNvSpPr txBox="1"/>
          <p:nvPr/>
        </p:nvSpPr>
        <p:spPr>
          <a:xfrm>
            <a:off x="9256123" y="6949268"/>
            <a:ext cx="7767627" cy="989331"/>
          </a:xfrm>
          <a:prstGeom prst="rect">
            <a:avLst/>
          </a:prstGeom>
        </p:spPr>
        <p:txBody>
          <a:bodyPr lIns="0" tIns="0" rIns="0" bIns="0" rtlCol="0" anchor="t">
            <a:spAutoFit/>
          </a:bodyPr>
          <a:lstStyle/>
          <a:p>
            <a:pPr marL="0" lvl="0" indent="0" algn="l">
              <a:lnSpc>
                <a:spcPts val="7929"/>
              </a:lnSpc>
            </a:pPr>
            <a:r>
              <a:rPr lang="en-US" sz="6099">
                <a:solidFill>
                  <a:srgbClr val="FFFFFF"/>
                </a:solidFill>
                <a:latin typeface="Raleway"/>
                <a:ea typeface="Raleway"/>
                <a:cs typeface="Raleway"/>
                <a:sym typeface="Raleway"/>
              </a:rPr>
              <a:t>うつ病とは何か？</a:t>
            </a:r>
          </a:p>
        </p:txBody>
      </p:sp>
      <p:sp>
        <p:nvSpPr>
          <p:cNvPr id="20" name="AutoShape 20"/>
          <p:cNvSpPr/>
          <p:nvPr/>
        </p:nvSpPr>
        <p:spPr>
          <a:xfrm>
            <a:off x="9256123" y="6119812"/>
            <a:ext cx="8384422" cy="0"/>
          </a:xfrm>
          <a:prstGeom prst="line">
            <a:avLst/>
          </a:prstGeom>
          <a:ln w="104775" cap="flat">
            <a:solidFill>
              <a:srgbClr val="FFFFFF"/>
            </a:solidFill>
            <a:prstDash val="solid"/>
            <a:headEnd type="none" w="sm" len="sm"/>
            <a:tailEnd type="none" w="sm" len="sm"/>
          </a:ln>
        </p:spPr>
        <p:txBody>
          <a:bodyPr/>
          <a:lstStyle/>
          <a:p>
            <a:endParaRPr lang="ja-JP"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ja-JP" altLang="en-US"/>
          </a:p>
        </p:txBody>
      </p:sp>
      <p:sp>
        <p:nvSpPr>
          <p:cNvPr id="3" name="Freeform 3"/>
          <p:cNvSpPr/>
          <p:nvPr/>
        </p:nvSpPr>
        <p:spPr>
          <a:xfrm>
            <a:off x="7251518" y="2407857"/>
            <a:ext cx="10007782" cy="7501667"/>
          </a:xfrm>
          <a:custGeom>
            <a:avLst/>
            <a:gdLst/>
            <a:ahLst/>
            <a:cxnLst/>
            <a:rect l="l" t="t" r="r" b="b"/>
            <a:pathLst>
              <a:path w="10007782" h="7501667">
                <a:moveTo>
                  <a:pt x="0" y="0"/>
                </a:moveTo>
                <a:lnTo>
                  <a:pt x="10007782" y="0"/>
                </a:lnTo>
                <a:lnTo>
                  <a:pt x="10007782" y="7501667"/>
                </a:lnTo>
                <a:lnTo>
                  <a:pt x="0" y="7501667"/>
                </a:lnTo>
                <a:lnTo>
                  <a:pt x="0" y="0"/>
                </a:lnTo>
                <a:close/>
              </a:path>
            </a:pathLst>
          </a:custGeom>
          <a:blipFill>
            <a:blip r:embed="rId3"/>
            <a:stretch>
              <a:fillRect/>
            </a:stretch>
          </a:blipFill>
        </p:spPr>
        <p:txBody>
          <a:bodyPr/>
          <a:lstStyle/>
          <a:p>
            <a:endParaRPr lang="ja-JP" altLang="en-US"/>
          </a:p>
        </p:txBody>
      </p:sp>
      <p:sp>
        <p:nvSpPr>
          <p:cNvPr id="4" name="TextBox 4"/>
          <p:cNvSpPr txBox="1"/>
          <p:nvPr/>
        </p:nvSpPr>
        <p:spPr>
          <a:xfrm>
            <a:off x="2146608" y="876300"/>
            <a:ext cx="14588515" cy="1285889"/>
          </a:xfrm>
          <a:prstGeom prst="rect">
            <a:avLst/>
          </a:prstGeom>
        </p:spPr>
        <p:txBody>
          <a:bodyPr lIns="0" tIns="0" rIns="0" bIns="0" rtlCol="0" anchor="t">
            <a:spAutoFit/>
          </a:bodyPr>
          <a:lstStyle/>
          <a:p>
            <a:pPr algn="ctr">
              <a:lnSpc>
                <a:spcPts val="10499"/>
              </a:lnSpc>
            </a:pPr>
            <a:r>
              <a:rPr lang="en-US" sz="7499" b="1">
                <a:solidFill>
                  <a:srgbClr val="161715"/>
                </a:solidFill>
                <a:latin typeface="Raleway Bold"/>
                <a:ea typeface="Raleway Bold"/>
                <a:cs typeface="Raleway Bold"/>
                <a:sym typeface="Raleway Bold"/>
              </a:rPr>
              <a:t>ウイストンチン・チャーチル</a:t>
            </a:r>
          </a:p>
        </p:txBody>
      </p:sp>
      <p:sp>
        <p:nvSpPr>
          <p:cNvPr id="5" name="TextBox 5"/>
          <p:cNvSpPr txBox="1"/>
          <p:nvPr/>
        </p:nvSpPr>
        <p:spPr>
          <a:xfrm>
            <a:off x="2366023" y="4924425"/>
            <a:ext cx="11251416" cy="1867590"/>
          </a:xfrm>
          <a:prstGeom prst="rect">
            <a:avLst/>
          </a:prstGeom>
        </p:spPr>
        <p:txBody>
          <a:bodyPr lIns="0" tIns="0" rIns="0" bIns="0" rtlCol="0" anchor="t">
            <a:spAutoFit/>
          </a:bodyPr>
          <a:lstStyle/>
          <a:p>
            <a:pPr algn="l">
              <a:lnSpc>
                <a:spcPts val="15186"/>
              </a:lnSpc>
              <a:spcBef>
                <a:spcPct val="0"/>
              </a:spcBef>
            </a:pPr>
            <a:r>
              <a:rPr lang="en-US" sz="10847" b="1">
                <a:solidFill>
                  <a:srgbClr val="161715"/>
                </a:solidFill>
                <a:latin typeface="Raleway Bold"/>
                <a:ea typeface="Raleway Bold"/>
                <a:cs typeface="Raleway Bold"/>
                <a:sym typeface="Raleway Bold"/>
              </a:rPr>
              <a:t>Black Dog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ja-JP" altLang="en-US"/>
          </a:p>
        </p:txBody>
      </p:sp>
      <p:grpSp>
        <p:nvGrpSpPr>
          <p:cNvPr id="3" name="Group 3"/>
          <p:cNvGrpSpPr/>
          <p:nvPr/>
        </p:nvGrpSpPr>
        <p:grpSpPr>
          <a:xfrm>
            <a:off x="7970324" y="1168630"/>
            <a:ext cx="9040494" cy="7949740"/>
            <a:chOff x="0" y="0"/>
            <a:chExt cx="12053992" cy="10599654"/>
          </a:xfrm>
        </p:grpSpPr>
        <p:sp>
          <p:nvSpPr>
            <p:cNvPr id="4" name="TextBox 4"/>
            <p:cNvSpPr txBox="1"/>
            <p:nvPr/>
          </p:nvSpPr>
          <p:spPr>
            <a:xfrm>
              <a:off x="0" y="1698986"/>
              <a:ext cx="10607073" cy="8900668"/>
            </a:xfrm>
            <a:prstGeom prst="rect">
              <a:avLst/>
            </a:prstGeom>
          </p:spPr>
          <p:txBody>
            <a:bodyPr lIns="0" tIns="0" rIns="0" bIns="0" rtlCol="0" anchor="t">
              <a:spAutoFit/>
            </a:bodyPr>
            <a:lstStyle/>
            <a:p>
              <a:pPr marL="0" lvl="0" indent="0" algn="l">
                <a:lnSpc>
                  <a:spcPts val="4056"/>
                </a:lnSpc>
              </a:pPr>
              <a:r>
                <a:rPr lang="en-US" sz="3120">
                  <a:solidFill>
                    <a:srgbClr val="555555"/>
                  </a:solidFill>
                  <a:latin typeface="Raleway"/>
                  <a:ea typeface="Raleway"/>
                  <a:cs typeface="Raleway"/>
                  <a:sym typeface="Raleway"/>
                </a:rPr>
                <a:t>アリスが話してくれた、ドイツの医師のことには、とても興味をひかれたよ。</a:t>
              </a:r>
            </a:p>
            <a:p>
              <a:pPr marL="0" lvl="0" indent="0" algn="l">
                <a:lnSpc>
                  <a:spcPts val="4056"/>
                </a:lnSpc>
              </a:pPr>
              <a:r>
                <a:rPr lang="en-US" sz="3120">
                  <a:solidFill>
                    <a:srgbClr val="555555"/>
                  </a:solidFill>
                  <a:latin typeface="Raleway"/>
                  <a:ea typeface="Raleway"/>
                  <a:cs typeface="Raleway"/>
                  <a:sym typeface="Raleway"/>
                </a:rPr>
                <a:t>彼は、アリスの憂うつをすっかり治してしまったというではないか。</a:t>
              </a:r>
            </a:p>
            <a:p>
              <a:pPr marL="0" lvl="0" indent="0" algn="l">
                <a:lnSpc>
                  <a:spcPts val="4056"/>
                </a:lnSpc>
              </a:pPr>
              <a:r>
                <a:rPr lang="en-US" sz="3120">
                  <a:solidFill>
                    <a:srgbClr val="555555"/>
                  </a:solidFill>
                  <a:latin typeface="Raleway"/>
                  <a:ea typeface="Raleway"/>
                  <a:cs typeface="Raleway"/>
                  <a:sym typeface="Raleway"/>
                </a:rPr>
                <a:t>もしも、あの“黒い犬（Black Dog）”がまた戻ってくるようなことがあったら、私にもきっと役に立ってくれるかもしれない。</a:t>
              </a:r>
            </a:p>
            <a:p>
              <a:pPr marL="0" lvl="0" indent="0" algn="l">
                <a:lnSpc>
                  <a:spcPts val="4056"/>
                </a:lnSpc>
              </a:pPr>
              <a:r>
                <a:rPr lang="en-US" sz="3120">
                  <a:solidFill>
                    <a:srgbClr val="555555"/>
                  </a:solidFill>
                  <a:latin typeface="Raleway"/>
                  <a:ea typeface="Raleway"/>
                  <a:cs typeface="Raleway"/>
                  <a:sym typeface="Raleway"/>
                </a:rPr>
                <a:t>今はその犬が、遠くへ行ってしまって、本当にほっとしている。</a:t>
              </a:r>
            </a:p>
            <a:p>
              <a:pPr marL="0" lvl="0" indent="0" algn="l">
                <a:lnSpc>
                  <a:spcPts val="4056"/>
                </a:lnSpc>
              </a:pPr>
              <a:r>
                <a:rPr lang="en-US" sz="3120">
                  <a:solidFill>
                    <a:srgbClr val="555555"/>
                  </a:solidFill>
                  <a:latin typeface="Raleway"/>
                  <a:ea typeface="Raleway"/>
                  <a:cs typeface="Raleway"/>
                  <a:sym typeface="Raleway"/>
                </a:rPr>
                <a:t>まるで、世界に再び色が戻ってきたようだ。</a:t>
              </a:r>
            </a:p>
            <a:p>
              <a:pPr marL="0" lvl="0" indent="0" algn="l">
                <a:lnSpc>
                  <a:spcPts val="4056"/>
                </a:lnSpc>
              </a:pPr>
              <a:r>
                <a:rPr lang="en-US" sz="3120">
                  <a:solidFill>
                    <a:srgbClr val="555555"/>
                  </a:solidFill>
                  <a:latin typeface="Raleway"/>
                  <a:ea typeface="Raleway"/>
                  <a:cs typeface="Raleway"/>
                  <a:sym typeface="Raleway"/>
                </a:rPr>
                <a:t>その中で、いちばん明るく輝いているのは、</a:t>
              </a:r>
            </a:p>
            <a:p>
              <a:pPr marL="0" lvl="0" indent="0" algn="l">
                <a:lnSpc>
                  <a:spcPts val="4056"/>
                </a:lnSpc>
              </a:pPr>
              <a:r>
                <a:rPr lang="en-US" sz="3120">
                  <a:solidFill>
                    <a:srgbClr val="555555"/>
                  </a:solidFill>
                  <a:latin typeface="Raleway"/>
                  <a:ea typeface="Raleway"/>
                  <a:cs typeface="Raleway"/>
                  <a:sym typeface="Raleway"/>
                </a:rPr>
                <a:t>きみの愛しい顔だよ、わたしの最愛のひと。」</a:t>
              </a:r>
            </a:p>
          </p:txBody>
        </p:sp>
        <p:sp>
          <p:nvSpPr>
            <p:cNvPr id="5" name="TextBox 5"/>
            <p:cNvSpPr txBox="1"/>
            <p:nvPr/>
          </p:nvSpPr>
          <p:spPr>
            <a:xfrm>
              <a:off x="0" y="-38100"/>
              <a:ext cx="12053992" cy="846667"/>
            </a:xfrm>
            <a:prstGeom prst="rect">
              <a:avLst/>
            </a:prstGeom>
          </p:spPr>
          <p:txBody>
            <a:bodyPr lIns="0" tIns="0" rIns="0" bIns="0" rtlCol="0" anchor="t">
              <a:spAutoFit/>
            </a:bodyPr>
            <a:lstStyle/>
            <a:p>
              <a:pPr marL="0" lvl="0" indent="0" algn="l">
                <a:lnSpc>
                  <a:spcPts val="5199"/>
                </a:lnSpc>
              </a:pPr>
              <a:r>
                <a:rPr lang="en-US" sz="3999" b="1">
                  <a:solidFill>
                    <a:srgbClr val="555555"/>
                  </a:solidFill>
                  <a:latin typeface="Raleway Bold"/>
                  <a:ea typeface="Raleway Bold"/>
                  <a:cs typeface="Raleway Bold"/>
                  <a:sym typeface="Raleway Bold"/>
                </a:rPr>
                <a:t>チャーチルが妻にあてた手紙</a:t>
              </a:r>
            </a:p>
          </p:txBody>
        </p:sp>
      </p:grpSp>
      <p:sp>
        <p:nvSpPr>
          <p:cNvPr id="6" name="Freeform 6"/>
          <p:cNvSpPr/>
          <p:nvPr/>
        </p:nvSpPr>
        <p:spPr>
          <a:xfrm>
            <a:off x="1567077" y="1608026"/>
            <a:ext cx="5039658" cy="7070949"/>
          </a:xfrm>
          <a:custGeom>
            <a:avLst/>
            <a:gdLst/>
            <a:ahLst/>
            <a:cxnLst/>
            <a:rect l="l" t="t" r="r" b="b"/>
            <a:pathLst>
              <a:path w="5039658" h="7070949">
                <a:moveTo>
                  <a:pt x="0" y="0"/>
                </a:moveTo>
                <a:lnTo>
                  <a:pt x="5039658" y="0"/>
                </a:lnTo>
                <a:lnTo>
                  <a:pt x="5039658" y="7070948"/>
                </a:lnTo>
                <a:lnTo>
                  <a:pt x="0" y="70709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507B466B3EC984696F5A4C31B1894DA" ma:contentTypeVersion="4" ma:contentTypeDescription="新しいドキュメントを作成します。" ma:contentTypeScope="" ma:versionID="bd912be2afbe68b0d210dec3a1c02a78">
  <xsd:schema xmlns:xsd="http://www.w3.org/2001/XMLSchema" xmlns:xs="http://www.w3.org/2001/XMLSchema" xmlns:p="http://schemas.microsoft.com/office/2006/metadata/properties" xmlns:ns2="7d6c7220-4f0b-4098-b610-3dd1715a34fd" targetNamespace="http://schemas.microsoft.com/office/2006/metadata/properties" ma:root="true" ma:fieldsID="b296dc8676014662489d3332b88ddd42" ns2:_="">
    <xsd:import namespace="7d6c7220-4f0b-4098-b610-3dd1715a34f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c7220-4f0b-4098-b610-3dd1715a34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3855E6-AA09-42D7-8901-7BFD3ED29D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c7220-4f0b-4098-b610-3dd1715a34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D9CA5F-8155-4D28-AF56-8EE648B74668}">
  <ds:schemaRefs>
    <ds:schemaRef ds:uri="http://schemas.microsoft.com/sharepoint/v3/contenttype/forms"/>
  </ds:schemaRefs>
</ds:datastoreItem>
</file>

<file path=customXml/itemProps3.xml><?xml version="1.0" encoding="utf-8"?>
<ds:datastoreItem xmlns:ds="http://schemas.openxmlformats.org/officeDocument/2006/customXml" ds:itemID="{07354441-B54A-4798-8EAC-9C9DA06BAB3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TotalTime>
  <Words>2487</Words>
  <Application>Microsoft Office PowerPoint</Application>
  <PresentationFormat>Custom</PresentationFormat>
  <Paragraphs>407</Paragraphs>
  <Slides>47</Slides>
  <Notes>0</Notes>
  <HiddenSlides>6</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沈痾 夜のあとに朝がこない</dc:title>
  <cp:lastModifiedBy>暢聡 仮屋</cp:lastModifiedBy>
  <cp:revision>6</cp:revision>
  <dcterms:created xsi:type="dcterms:W3CDTF">2006-08-16T00:00:00Z</dcterms:created>
  <dcterms:modified xsi:type="dcterms:W3CDTF">2025-11-11T06:28:40Z</dcterms:modified>
  <dc:identifier>DAG3g3RxDJc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0x010100D507B466B3EC984696F5A4C31B1894DA</vt:lpwstr>
  </property>
</Properties>
</file>